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8"/>
  </p:notesMasterIdLst>
  <p:handoutMasterIdLst>
    <p:handoutMasterId r:id="rId9"/>
  </p:handoutMasterIdLst>
  <p:sldIdLst>
    <p:sldId id="256" r:id="rId2"/>
    <p:sldId id="257" r:id="rId3"/>
    <p:sldId id="258" r:id="rId4"/>
    <p:sldId id="259" r:id="rId5"/>
    <p:sldId id="261" r:id="rId6"/>
    <p:sldId id="260" r:id="rId7"/>
  </p:sldIdLst>
  <p:sldSz cx="9144000" cy="6858000" type="screen4x3"/>
  <p:notesSz cx="7315200" cy="96012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4117" autoAdjust="0"/>
    <p:restoredTop sz="94632" autoAdjust="0"/>
  </p:normalViewPr>
  <p:slideViewPr>
    <p:cSldViewPr>
      <p:cViewPr>
        <p:scale>
          <a:sx n="130" d="100"/>
          <a:sy n="130" d="100"/>
        </p:scale>
        <p:origin x="77" y="-1037"/>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169920" cy="480060"/>
          </a:xfrm>
          <a:prstGeom prst="rect">
            <a:avLst/>
          </a:prstGeom>
        </p:spPr>
        <p:txBody>
          <a:bodyPr vert="horz" lIns="96661" tIns="48331" rIns="96661" bIns="48331" rtlCol="0"/>
          <a:lstStyle>
            <a:lvl1pPr algn="l">
              <a:defRPr sz="1300"/>
            </a:lvl1pPr>
          </a:lstStyle>
          <a:p>
            <a:r>
              <a:rPr lang="en-US" smtClean="0"/>
              <a:t>Inspection Photos</a:t>
            </a:r>
            <a:endParaRPr lang="en-US"/>
          </a:p>
        </p:txBody>
      </p:sp>
      <p:sp>
        <p:nvSpPr>
          <p:cNvPr id="3" name="Date Placeholder 2"/>
          <p:cNvSpPr>
            <a:spLocks noGrp="1"/>
          </p:cNvSpPr>
          <p:nvPr>
            <p:ph type="dt" sz="quarter" idx="1"/>
          </p:nvPr>
        </p:nvSpPr>
        <p:spPr>
          <a:xfrm>
            <a:off x="4143587" y="0"/>
            <a:ext cx="3169920" cy="480060"/>
          </a:xfrm>
          <a:prstGeom prst="rect">
            <a:avLst/>
          </a:prstGeom>
        </p:spPr>
        <p:txBody>
          <a:bodyPr vert="horz" lIns="96661" tIns="48331" rIns="96661" bIns="48331" rtlCol="0"/>
          <a:lstStyle>
            <a:lvl1pPr algn="r">
              <a:defRPr sz="1300"/>
            </a:lvl1pPr>
          </a:lstStyle>
          <a:p>
            <a:fld id="{E4EDCA79-6722-424B-8B8C-512A257051A1}" type="datetimeFigureOut">
              <a:rPr lang="en-US" smtClean="0"/>
              <a:pPr/>
              <a:t>4/9/2018</a:t>
            </a:fld>
            <a:endParaRPr lang="en-US"/>
          </a:p>
        </p:txBody>
      </p:sp>
      <p:sp>
        <p:nvSpPr>
          <p:cNvPr id="4" name="Footer Placeholder 3"/>
          <p:cNvSpPr>
            <a:spLocks noGrp="1"/>
          </p:cNvSpPr>
          <p:nvPr>
            <p:ph type="ftr" sz="quarter" idx="2"/>
          </p:nvPr>
        </p:nvSpPr>
        <p:spPr>
          <a:xfrm>
            <a:off x="0" y="9119474"/>
            <a:ext cx="3169920" cy="480060"/>
          </a:xfrm>
          <a:prstGeom prst="rect">
            <a:avLst/>
          </a:prstGeom>
        </p:spPr>
        <p:txBody>
          <a:bodyPr vert="horz" lIns="96661" tIns="48331" rIns="96661" bIns="48331" rtlCol="0" anchor="b"/>
          <a:lstStyle>
            <a:lvl1pPr algn="l">
              <a:defRPr sz="1300"/>
            </a:lvl1pPr>
          </a:lstStyle>
          <a:p>
            <a:r>
              <a:rPr lang="en-US" smtClean="0"/>
              <a:t>Inspection Number</a:t>
            </a:r>
            <a:endParaRPr lang="en-US"/>
          </a:p>
        </p:txBody>
      </p:sp>
      <p:sp>
        <p:nvSpPr>
          <p:cNvPr id="5" name="Slide Number Placeholder 4"/>
          <p:cNvSpPr>
            <a:spLocks noGrp="1"/>
          </p:cNvSpPr>
          <p:nvPr>
            <p:ph type="sldNum" sz="quarter" idx="3"/>
          </p:nvPr>
        </p:nvSpPr>
        <p:spPr>
          <a:xfrm>
            <a:off x="4143587" y="9119474"/>
            <a:ext cx="3169920" cy="480060"/>
          </a:xfrm>
          <a:prstGeom prst="rect">
            <a:avLst/>
          </a:prstGeom>
        </p:spPr>
        <p:txBody>
          <a:bodyPr vert="horz" lIns="96661" tIns="48331" rIns="96661" bIns="48331" rtlCol="0" anchor="b"/>
          <a:lstStyle>
            <a:lvl1pPr algn="r">
              <a:defRPr sz="1300"/>
            </a:lvl1pPr>
          </a:lstStyle>
          <a:p>
            <a:fld id="{F74903B9-13ED-4CBD-A7C4-ACA01822B445}" type="slidenum">
              <a:rPr lang="en-US" smtClean="0"/>
              <a:pPr/>
              <a:t>‹#›</a:t>
            </a:fld>
            <a:endParaRPr lang="en-US"/>
          </a:p>
        </p:txBody>
      </p:sp>
    </p:spTree>
  </p:cSld>
  <p:clrMap bg1="lt1" tx1="dk1" bg2="lt2" tx2="dk2" accent1="accent1" accent2="accent2" accent3="accent3" accent4="accent4" accent5="accent5" accent6="accent6" hlink="hlink" folHlink="folHlink"/>
  <p:hf sldNum="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169920" cy="480060"/>
          </a:xfrm>
          <a:prstGeom prst="rect">
            <a:avLst/>
          </a:prstGeom>
        </p:spPr>
        <p:txBody>
          <a:bodyPr vert="horz" lIns="96661" tIns="48331" rIns="96661" bIns="48331" rtlCol="0"/>
          <a:lstStyle>
            <a:lvl1pPr algn="l">
              <a:defRPr sz="1300"/>
            </a:lvl1pPr>
          </a:lstStyle>
          <a:p>
            <a:r>
              <a:rPr lang="en-US" smtClean="0"/>
              <a:t>Inspection Photos</a:t>
            </a:r>
            <a:endParaRPr lang="en-US"/>
          </a:p>
        </p:txBody>
      </p:sp>
      <p:sp>
        <p:nvSpPr>
          <p:cNvPr id="3" name="Date Placeholder 2"/>
          <p:cNvSpPr>
            <a:spLocks noGrp="1"/>
          </p:cNvSpPr>
          <p:nvPr>
            <p:ph type="dt" idx="1"/>
          </p:nvPr>
        </p:nvSpPr>
        <p:spPr>
          <a:xfrm>
            <a:off x="4143587" y="0"/>
            <a:ext cx="3169920" cy="480060"/>
          </a:xfrm>
          <a:prstGeom prst="rect">
            <a:avLst/>
          </a:prstGeom>
        </p:spPr>
        <p:txBody>
          <a:bodyPr vert="horz" lIns="96661" tIns="48331" rIns="96661" bIns="48331" rtlCol="0"/>
          <a:lstStyle>
            <a:lvl1pPr algn="r">
              <a:defRPr sz="1300"/>
            </a:lvl1pPr>
          </a:lstStyle>
          <a:p>
            <a:fld id="{3AFA8A9F-BC7D-4070-8848-0F87B1FB8BBB}" type="datetimeFigureOut">
              <a:rPr lang="en-US" smtClean="0"/>
              <a:pPr/>
              <a:t>4/9/2018</a:t>
            </a:fld>
            <a:endParaRPr lang="en-US"/>
          </a:p>
        </p:txBody>
      </p:sp>
      <p:sp>
        <p:nvSpPr>
          <p:cNvPr id="4" name="Slide Image Placeholder 3"/>
          <p:cNvSpPr>
            <a:spLocks noGrp="1" noRot="1" noChangeAspect="1"/>
          </p:cNvSpPr>
          <p:nvPr>
            <p:ph type="sldImg" idx="2"/>
          </p:nvPr>
        </p:nvSpPr>
        <p:spPr>
          <a:xfrm>
            <a:off x="1257300" y="720725"/>
            <a:ext cx="4800600" cy="3600450"/>
          </a:xfrm>
          <a:prstGeom prst="rect">
            <a:avLst/>
          </a:prstGeom>
          <a:noFill/>
          <a:ln w="12700">
            <a:solidFill>
              <a:prstClr val="black"/>
            </a:solidFill>
          </a:ln>
        </p:spPr>
        <p:txBody>
          <a:bodyPr vert="horz" lIns="96661" tIns="48331" rIns="96661" bIns="48331" rtlCol="0" anchor="ctr"/>
          <a:lstStyle/>
          <a:p>
            <a:endParaRPr lang="en-US"/>
          </a:p>
        </p:txBody>
      </p:sp>
      <p:sp>
        <p:nvSpPr>
          <p:cNvPr id="5" name="Notes Placeholder 4"/>
          <p:cNvSpPr>
            <a:spLocks noGrp="1"/>
          </p:cNvSpPr>
          <p:nvPr>
            <p:ph type="body" sz="quarter" idx="3"/>
          </p:nvPr>
        </p:nvSpPr>
        <p:spPr>
          <a:xfrm>
            <a:off x="731520" y="4560570"/>
            <a:ext cx="5852160" cy="4320540"/>
          </a:xfrm>
          <a:prstGeom prst="rect">
            <a:avLst/>
          </a:prstGeom>
        </p:spPr>
        <p:txBody>
          <a:bodyPr vert="horz" lIns="96661" tIns="48331" rIns="96661" bIns="48331"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9119474"/>
            <a:ext cx="3169920" cy="480060"/>
          </a:xfrm>
          <a:prstGeom prst="rect">
            <a:avLst/>
          </a:prstGeom>
        </p:spPr>
        <p:txBody>
          <a:bodyPr vert="horz" lIns="96661" tIns="48331" rIns="96661" bIns="48331" rtlCol="0" anchor="b"/>
          <a:lstStyle>
            <a:lvl1pPr algn="l">
              <a:defRPr sz="1300"/>
            </a:lvl1pPr>
          </a:lstStyle>
          <a:p>
            <a:r>
              <a:rPr lang="en-US" smtClean="0"/>
              <a:t>Inspection Number</a:t>
            </a:r>
            <a:endParaRPr lang="en-US"/>
          </a:p>
        </p:txBody>
      </p:sp>
      <p:sp>
        <p:nvSpPr>
          <p:cNvPr id="7" name="Slide Number Placeholder 6"/>
          <p:cNvSpPr>
            <a:spLocks noGrp="1"/>
          </p:cNvSpPr>
          <p:nvPr>
            <p:ph type="sldNum" sz="quarter" idx="5"/>
          </p:nvPr>
        </p:nvSpPr>
        <p:spPr>
          <a:xfrm>
            <a:off x="4143587" y="9119474"/>
            <a:ext cx="3169920" cy="480060"/>
          </a:xfrm>
          <a:prstGeom prst="rect">
            <a:avLst/>
          </a:prstGeom>
        </p:spPr>
        <p:txBody>
          <a:bodyPr vert="horz" lIns="96661" tIns="48331" rIns="96661" bIns="48331" rtlCol="0" anchor="b"/>
          <a:lstStyle>
            <a:lvl1pPr algn="r">
              <a:defRPr sz="1300"/>
            </a:lvl1pPr>
          </a:lstStyle>
          <a:p>
            <a:fld id="{D2EE9CAC-A1AF-40C0-902E-630915D02646}" type="slidenum">
              <a:rPr lang="en-US" smtClean="0"/>
              <a:pPr/>
              <a:t>‹#›</a:t>
            </a:fld>
            <a:endParaRPr lang="en-US"/>
          </a:p>
        </p:txBody>
      </p:sp>
    </p:spTree>
  </p:cSld>
  <p:clrMap bg1="lt1" tx1="dk1" bg2="lt2" tx2="dk2" accent1="accent1" accent2="accent2" accent3="accent3" accent4="accent4" accent5="accent5" accent6="accent6" hlink="hlink" folHlink="folHlink"/>
  <p:hf sldNum="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Photo">
    <p:spTree>
      <p:nvGrpSpPr>
        <p:cNvPr id="1" name=""/>
        <p:cNvGrpSpPr/>
        <p:nvPr/>
      </p:nvGrpSpPr>
      <p:grpSpPr>
        <a:xfrm>
          <a:off x="0" y="0"/>
          <a:ext cx="0" cy="0"/>
          <a:chOff x="0" y="0"/>
          <a:chExt cx="0" cy="0"/>
        </a:xfrm>
      </p:grpSpPr>
      <p:sp>
        <p:nvSpPr>
          <p:cNvPr id="9" name="Rectangle 8"/>
          <p:cNvSpPr/>
          <p:nvPr userDrawn="1"/>
        </p:nvSpPr>
        <p:spPr>
          <a:xfrm>
            <a:off x="228600" y="152400"/>
            <a:ext cx="8763000" cy="5943600"/>
          </a:xfrm>
          <a:prstGeom prst="rect">
            <a:avLst/>
          </a:prstGeom>
          <a:noFill/>
          <a:ln w="82550" cmpd="thickThi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hasCustomPrompt="1"/>
          </p:nvPr>
        </p:nvSpPr>
        <p:spPr/>
        <p:txBody>
          <a:bodyPr/>
          <a:lstStyle>
            <a:lvl1pPr marL="0" marR="0" indent="0" defTabSz="914400" rtl="0" eaLnBrk="1" fontAlgn="auto" latinLnBrk="0" hangingPunct="1">
              <a:lnSpc>
                <a:spcPct val="100000"/>
              </a:lnSpc>
              <a:spcBef>
                <a:spcPts val="0"/>
              </a:spcBef>
              <a:spcAft>
                <a:spcPts val="0"/>
              </a:spcAft>
              <a:tabLst/>
              <a:defRPr kumimoji="0" lang="en-US" sz="4400" b="1" i="0" u="none" strike="noStrike" kern="1200" cap="none" spc="0" normalizeH="0" baseline="0" noProof="0">
                <a:ln>
                  <a:noFill/>
                </a:ln>
                <a:solidFill>
                  <a:schemeClr val="tx1">
                    <a:tint val="75000"/>
                  </a:schemeClr>
                </a:solidFill>
                <a:effectLst/>
                <a:uLnTx/>
                <a:uFillTx/>
              </a:defRPr>
            </a:lvl1pPr>
          </a:lstStyle>
          <a:p>
            <a:pPr marL="0" marR="0" lvl="0" indent="0" defTabSz="914400" rtl="0" eaLnBrk="1" fontAlgn="auto" latinLnBrk="0" hangingPunct="1">
              <a:lnSpc>
                <a:spcPct val="100000"/>
              </a:lnSpc>
              <a:spcBef>
                <a:spcPts val="0"/>
              </a:spcBef>
              <a:spcAft>
                <a:spcPts val="0"/>
              </a:spcAft>
              <a:tabLst/>
              <a:defRPr/>
            </a:pPr>
            <a:r>
              <a:rPr kumimoji="0" lang="en-US" sz="1200" b="1" i="0" u="none" strike="noStrike" kern="1200" cap="none" spc="0" normalizeH="0" baseline="0" noProof="0" dirty="0" smtClean="0">
                <a:ln>
                  <a:noFill/>
                </a:ln>
                <a:solidFill>
                  <a:schemeClr val="tx1">
                    <a:tint val="75000"/>
                  </a:schemeClr>
                </a:solidFill>
                <a:effectLst/>
                <a:uLnTx/>
                <a:uFillTx/>
                <a:latin typeface="+mn-lt"/>
                <a:ea typeface="+mn-ea"/>
                <a:cs typeface="+mn-cs"/>
              </a:rPr>
              <a:t>Inspection Photos</a:t>
            </a:r>
            <a:br>
              <a:rPr kumimoji="0" lang="en-US" sz="1200" b="1" i="0" u="none" strike="noStrike" kern="1200" cap="none" spc="0" normalizeH="0" baseline="0" noProof="0" dirty="0" smtClean="0">
                <a:ln>
                  <a:noFill/>
                </a:ln>
                <a:solidFill>
                  <a:schemeClr val="tx1">
                    <a:tint val="75000"/>
                  </a:schemeClr>
                </a:solidFill>
                <a:effectLst/>
                <a:uLnTx/>
                <a:uFillTx/>
                <a:latin typeface="+mn-lt"/>
                <a:ea typeface="+mn-ea"/>
                <a:cs typeface="+mn-cs"/>
              </a:rPr>
            </a:br>
            <a:r>
              <a:rPr lang="en-US" sz="1200" b="1" dirty="0" smtClean="0">
                <a:solidFill>
                  <a:schemeClr val="tx1">
                    <a:tint val="75000"/>
                  </a:schemeClr>
                </a:solidFill>
              </a:rPr>
              <a:t>Location Name: [NAME]</a:t>
            </a:r>
            <a:br>
              <a:rPr lang="en-US" sz="1200" b="1" dirty="0" smtClean="0">
                <a:solidFill>
                  <a:schemeClr val="tx1">
                    <a:tint val="75000"/>
                  </a:schemeClr>
                </a:solidFill>
              </a:rPr>
            </a:br>
            <a:r>
              <a:rPr kumimoji="0" lang="en-US" sz="1200" b="1" i="0" u="none" strike="noStrike" kern="1200" cap="none" spc="0" normalizeH="0" baseline="0" noProof="0" dirty="0" smtClean="0">
                <a:ln>
                  <a:noFill/>
                </a:ln>
                <a:solidFill>
                  <a:schemeClr val="tx1">
                    <a:tint val="75000"/>
                  </a:schemeClr>
                </a:solidFill>
                <a:effectLst/>
                <a:uLnTx/>
                <a:uFillTx/>
                <a:latin typeface="+mn-lt"/>
                <a:ea typeface="+mn-ea"/>
                <a:cs typeface="+mn-cs"/>
              </a:rPr>
              <a:t>API: 05-###-#####</a:t>
            </a:r>
            <a:endParaRPr kumimoji="0" lang="en-US" sz="1200" b="1" i="0" u="none" strike="noStrike" kern="1200" cap="none" spc="0" normalizeH="0" baseline="0" noProof="0" dirty="0">
              <a:ln>
                <a:noFill/>
              </a:ln>
              <a:solidFill>
                <a:schemeClr val="tx1">
                  <a:tint val="75000"/>
                </a:schemeClr>
              </a:solidFill>
              <a:effectLst/>
              <a:uLnTx/>
              <a:uFillTx/>
              <a:latin typeface="+mn-lt"/>
              <a:ea typeface="+mn-ea"/>
              <a:cs typeface="+mn-cs"/>
            </a:endParaRPr>
          </a:p>
        </p:txBody>
      </p:sp>
      <p:sp>
        <p:nvSpPr>
          <p:cNvPr id="3" name="Text Placeholder 2"/>
          <p:cNvSpPr>
            <a:spLocks noGrp="1"/>
          </p:cNvSpPr>
          <p:nvPr>
            <p:ph type="body" idx="1" hasCustomPrompt="1"/>
          </p:nvPr>
        </p:nvSpPr>
        <p:spPr>
          <a:xfrm>
            <a:off x="4648200" y="4800600"/>
            <a:ext cx="4040188" cy="533400"/>
          </a:xfrm>
        </p:spPr>
        <p:txBody>
          <a:bodyPr anchor="t" anchorCtr="0"/>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r>
              <a:rPr lang="en-US" sz="1400" dirty="0" smtClean="0"/>
              <a:t>Photo number and description</a:t>
            </a:r>
            <a:endParaRPr lang="en-US" sz="1400" dirty="0"/>
          </a:p>
        </p:txBody>
      </p:sp>
      <p:sp>
        <p:nvSpPr>
          <p:cNvPr id="5" name="Text Placeholder 4"/>
          <p:cNvSpPr>
            <a:spLocks noGrp="1"/>
          </p:cNvSpPr>
          <p:nvPr>
            <p:ph type="body" sz="quarter" idx="3" hasCustomPrompt="1"/>
          </p:nvPr>
        </p:nvSpPr>
        <p:spPr>
          <a:xfrm>
            <a:off x="457200" y="4800600"/>
            <a:ext cx="4041775" cy="533400"/>
          </a:xfrm>
        </p:spPr>
        <p:txBody>
          <a:bodyPr anchor="t" anchorCtr="0"/>
          <a:lstStyle>
            <a:lvl1pPr marL="0" indent="0">
              <a:buNone/>
              <a:defRPr sz="2400" b="1"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r>
              <a:rPr lang="en-US" sz="1400" dirty="0" smtClean="0"/>
              <a:t>Photo number and description</a:t>
            </a:r>
            <a:endParaRPr lang="en-US" sz="1400" dirty="0"/>
          </a:p>
        </p:txBody>
      </p:sp>
      <p:pic>
        <p:nvPicPr>
          <p:cNvPr id="10" name="Picture 9" descr="image003.jpg"/>
          <p:cNvPicPr>
            <a:picLocks noChangeAspect="1"/>
          </p:cNvPicPr>
          <p:nvPr userDrawn="1"/>
        </p:nvPicPr>
        <p:blipFill>
          <a:blip r:embed="rId2" cstate="print"/>
          <a:stretch>
            <a:fillRect/>
          </a:stretch>
        </p:blipFill>
        <p:spPr>
          <a:xfrm>
            <a:off x="152400" y="6248400"/>
            <a:ext cx="1828800" cy="482802"/>
          </a:xfrm>
          <a:prstGeom prst="rect">
            <a:avLst/>
          </a:prstGeom>
        </p:spPr>
      </p:pic>
      <p:sp>
        <p:nvSpPr>
          <p:cNvPr id="13" name="Picture Placeholder 12"/>
          <p:cNvSpPr>
            <a:spLocks noGrp="1"/>
          </p:cNvSpPr>
          <p:nvPr>
            <p:ph type="pic" sz="quarter" idx="12" hasCustomPrompt="1"/>
          </p:nvPr>
        </p:nvSpPr>
        <p:spPr>
          <a:xfrm>
            <a:off x="457200" y="1524000"/>
            <a:ext cx="4038600" cy="3124200"/>
          </a:xfrm>
        </p:spPr>
        <p:txBody>
          <a:bodyPr/>
          <a:lstStyle>
            <a:lvl1pPr>
              <a:defRPr baseline="0">
                <a:sym typeface="Wingdings" pitchFamily="2" charset="2"/>
              </a:defRPr>
            </a:lvl1pPr>
          </a:lstStyle>
          <a:p>
            <a:r>
              <a:rPr lang="en-US" dirty="0" smtClean="0"/>
              <a:t>Click icon to add Photo</a:t>
            </a:r>
          </a:p>
        </p:txBody>
      </p:sp>
      <p:sp>
        <p:nvSpPr>
          <p:cNvPr id="14" name="Picture Placeholder 12"/>
          <p:cNvSpPr>
            <a:spLocks noGrp="1"/>
          </p:cNvSpPr>
          <p:nvPr>
            <p:ph type="pic" sz="quarter" idx="13" hasCustomPrompt="1"/>
          </p:nvPr>
        </p:nvSpPr>
        <p:spPr>
          <a:xfrm>
            <a:off x="4648200" y="1524000"/>
            <a:ext cx="4038600" cy="3124200"/>
          </a:xfrm>
        </p:spPr>
        <p:txBody>
          <a:bodyPr/>
          <a:lstStyle>
            <a:lvl1pPr marL="342900" marR="0" indent="-342900" algn="l" defTabSz="914400" rtl="0" eaLnBrk="1" fontAlgn="auto" latinLnBrk="0" hangingPunct="1">
              <a:lnSpc>
                <a:spcPct val="100000"/>
              </a:lnSpc>
              <a:spcBef>
                <a:spcPct val="20000"/>
              </a:spcBef>
              <a:spcAft>
                <a:spcPts val="0"/>
              </a:spcAft>
              <a:buClrTx/>
              <a:buSzTx/>
              <a:buFont typeface="Arial" pitchFamily="34" charset="0"/>
              <a:buNone/>
              <a:tabLst/>
              <a:defRPr>
                <a:sym typeface="Wingdings" pitchFamily="2" charset="2"/>
              </a:defRPr>
            </a:lvl1pPr>
          </a:lstStyle>
          <a:p>
            <a:r>
              <a:rPr lang="en-US" dirty="0" smtClean="0"/>
              <a:t>Click icon to </a:t>
            </a:r>
            <a:r>
              <a:rPr lang="en-US" smtClean="0"/>
              <a:t>add Photo</a:t>
            </a:r>
            <a:endParaRPr lang="en-US" dirty="0" smtClean="0"/>
          </a:p>
        </p:txBody>
      </p:sp>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kumimoji="0" lang="en-US" sz="1200" b="1" i="0" u="none" strike="noStrike" kern="1200" cap="none" spc="0" normalizeH="0" baseline="0" noProof="0" dirty="0" smtClean="0">
                <a:ln>
                  <a:noFill/>
                </a:ln>
                <a:solidFill>
                  <a:schemeClr val="tx1">
                    <a:tint val="75000"/>
                  </a:schemeClr>
                </a:solidFill>
                <a:effectLst/>
                <a:uLnTx/>
                <a:uFillTx/>
                <a:latin typeface="+mn-lt"/>
                <a:ea typeface="+mn-ea"/>
                <a:cs typeface="+mn-cs"/>
              </a:rPr>
              <a:t>Inspection Photos</a:t>
            </a:r>
            <a:br>
              <a:rPr kumimoji="0" lang="en-US" sz="1200" b="1" i="0" u="none" strike="noStrike" kern="1200" cap="none" spc="0" normalizeH="0" baseline="0" noProof="0" dirty="0" smtClean="0">
                <a:ln>
                  <a:noFill/>
                </a:ln>
                <a:solidFill>
                  <a:schemeClr val="tx1">
                    <a:tint val="75000"/>
                  </a:schemeClr>
                </a:solidFill>
                <a:effectLst/>
                <a:uLnTx/>
                <a:uFillTx/>
                <a:latin typeface="+mn-lt"/>
                <a:ea typeface="+mn-ea"/>
                <a:cs typeface="+mn-cs"/>
              </a:rPr>
            </a:br>
            <a:r>
              <a:rPr lang="en-US" sz="1200" b="1" dirty="0" smtClean="0">
                <a:solidFill>
                  <a:schemeClr val="tx1">
                    <a:tint val="75000"/>
                  </a:schemeClr>
                </a:solidFill>
              </a:rPr>
              <a:t>Location Name: </a:t>
            </a:r>
            <a:r>
              <a:rPr lang="en-US" sz="1200" b="1" dirty="0" err="1" smtClean="0">
                <a:solidFill>
                  <a:schemeClr val="tx1">
                    <a:tint val="75000"/>
                  </a:schemeClr>
                </a:solidFill>
              </a:rPr>
              <a:t>Crader</a:t>
            </a:r>
            <a:r>
              <a:rPr lang="en-US" sz="1200" b="1" dirty="0" smtClean="0">
                <a:solidFill>
                  <a:schemeClr val="tx1">
                    <a:tint val="75000"/>
                  </a:schemeClr>
                </a:solidFill>
              </a:rPr>
              <a:t> 3-3</a:t>
            </a:r>
            <a:br>
              <a:rPr lang="en-US" sz="1200" b="1" dirty="0" smtClean="0">
                <a:solidFill>
                  <a:schemeClr val="tx1">
                    <a:tint val="75000"/>
                  </a:schemeClr>
                </a:solidFill>
              </a:rPr>
            </a:br>
            <a:r>
              <a:rPr kumimoji="0" lang="en-US" sz="1200" b="1" i="0" u="none" strike="noStrike" kern="1200" cap="none" spc="0" normalizeH="0" baseline="0" noProof="0" dirty="0" smtClean="0">
                <a:ln>
                  <a:noFill/>
                </a:ln>
                <a:solidFill>
                  <a:schemeClr val="tx1">
                    <a:tint val="75000"/>
                  </a:schemeClr>
                </a:solidFill>
                <a:effectLst/>
                <a:uLnTx/>
                <a:uFillTx/>
                <a:latin typeface="+mn-lt"/>
                <a:ea typeface="+mn-ea"/>
                <a:cs typeface="+mn-cs"/>
              </a:rPr>
              <a:t>API: 05-067-06698</a:t>
            </a:r>
            <a:endParaRPr lang="en-US"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None/>
              <a:tabLst/>
              <a:defRPr/>
            </a:pPr>
            <a:r>
              <a:rPr lang="en-US" sz="1300" dirty="0" smtClean="0"/>
              <a:t>Photo 1.  Overview of the project area from the southeastern corner facing center</a:t>
            </a:r>
            <a:r>
              <a:rPr lang="en-US" sz="1400" dirty="0" smtClean="0"/>
              <a:t>. </a:t>
            </a:r>
          </a:p>
          <a:p>
            <a:pPr lvl="0"/>
            <a:endParaRPr lang="en-US" dirty="0" smtClean="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smtClean="0"/>
              <a:t>Inspection document: #684093088</a:t>
            </a: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E59503C-B117-464E-8B46-EE2AF6E9842A}"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53" r:id="rId1"/>
  </p:sldLayoutIdLst>
  <p:hf sldNum="0" hdr="0" ftr="0" dt="0"/>
  <p:txStyles>
    <p:titleStyle>
      <a:lvl1pPr algn="ctr" defTabSz="914400" rtl="0" eaLnBrk="1" latinLnBrk="0" hangingPunct="1">
        <a:spcBef>
          <a:spcPct val="0"/>
        </a:spcBef>
        <a:buNone/>
        <a:defRPr kumimoji="0" lang="en-US" sz="4400" b="1" i="0" u="none" strike="noStrike" kern="1200" cap="none" spc="0" normalizeH="0" baseline="0" noProof="0" smtClean="0">
          <a:ln>
            <a:noFill/>
          </a:ln>
          <a:solidFill>
            <a:schemeClr val="tx1">
              <a:tint val="75000"/>
            </a:schemeClr>
          </a:solidFill>
          <a:effectLst/>
          <a:uLnTx/>
          <a:uFillTx/>
          <a:latin typeface="+mj-lt"/>
          <a:ea typeface="+mj-ea"/>
          <a:cs typeface="+mj-cs"/>
        </a:defRPr>
      </a:lvl1pPr>
    </p:titleStyle>
    <p:bodyStyle>
      <a:lvl1pPr marL="342900" marR="0" indent="-342900" algn="l" defTabSz="914400" rtl="0" eaLnBrk="1" fontAlgn="auto" latinLnBrk="0" hangingPunct="1">
        <a:lnSpc>
          <a:spcPct val="100000"/>
        </a:lnSpc>
        <a:spcBef>
          <a:spcPct val="20000"/>
        </a:spcBef>
        <a:spcAft>
          <a:spcPts val="0"/>
        </a:spcAft>
        <a:buClrTx/>
        <a:buSzTx/>
        <a:buFont typeface="Arial" pitchFamily="34" charset="0"/>
        <a:buNone/>
        <a:tabLst/>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44562"/>
          </a:xfrm>
        </p:spPr>
        <p:txBody>
          <a:bodyPr>
            <a:normAutofit/>
          </a:bodyPr>
          <a:lstStyle/>
          <a:p>
            <a:r>
              <a:rPr lang="en-US" sz="1600" dirty="0" smtClean="0"/>
              <a:t>Inspection </a:t>
            </a:r>
            <a:r>
              <a:rPr lang="en-US" sz="1600" dirty="0" smtClean="0"/>
              <a:t>Date:  April 05, 2018</a:t>
            </a:r>
            <a:r>
              <a:rPr lang="en-US" sz="1600" dirty="0" smtClean="0"/>
              <a:t/>
            </a:r>
            <a:br>
              <a:rPr lang="en-US" sz="1600" dirty="0" smtClean="0"/>
            </a:br>
            <a:r>
              <a:rPr lang="en-US" sz="1600" dirty="0" smtClean="0"/>
              <a:t>Cutting Pad of UWF H04 596</a:t>
            </a:r>
            <a:br>
              <a:rPr lang="en-US" sz="1600" dirty="0" smtClean="0"/>
            </a:br>
            <a:r>
              <a:rPr lang="en-US" sz="1600" dirty="0" smtClean="0"/>
              <a:t>Location ID #433573</a:t>
            </a:r>
            <a:endParaRPr lang="en-US" sz="1600" dirty="0"/>
          </a:p>
        </p:txBody>
      </p:sp>
      <p:sp>
        <p:nvSpPr>
          <p:cNvPr id="4" name="Text Placeholder 3"/>
          <p:cNvSpPr>
            <a:spLocks noGrp="1"/>
          </p:cNvSpPr>
          <p:nvPr>
            <p:ph type="body" sz="quarter" idx="3"/>
          </p:nvPr>
        </p:nvSpPr>
        <p:spPr>
          <a:xfrm>
            <a:off x="457200" y="4800600"/>
            <a:ext cx="4041775" cy="685800"/>
          </a:xfrm>
        </p:spPr>
        <p:txBody>
          <a:bodyPr>
            <a:normAutofit/>
          </a:bodyPr>
          <a:lstStyle/>
          <a:p>
            <a:r>
              <a:rPr lang="en-US" sz="1200" dirty="0" smtClean="0"/>
              <a:t>Looking west.  Cutting pad associated to the H04 drilling pad.  Surface of pad slopes to the south; surrounded by berms.</a:t>
            </a:r>
          </a:p>
          <a:p>
            <a:endParaRPr lang="en-US" sz="1200" dirty="0"/>
          </a:p>
          <a:p>
            <a:endParaRPr lang="en-US" sz="1200" dirty="0"/>
          </a:p>
        </p:txBody>
      </p:sp>
      <p:pic>
        <p:nvPicPr>
          <p:cNvPr id="5" name="Picture Placeholder 4"/>
          <p:cNvPicPr>
            <a:picLocks noGrp="1" noChangeAspect="1"/>
          </p:cNvPicPr>
          <p:nvPr>
            <p:ph type="pic" sz="quarter" idx="12"/>
          </p:nvPr>
        </p:nvPicPr>
        <p:blipFill>
          <a:blip r:embed="rId2" cstate="print">
            <a:extLst>
              <a:ext uri="{28A0092B-C50C-407E-A947-70E740481C1C}">
                <a14:useLocalDpi xmlns:a14="http://schemas.microsoft.com/office/drawing/2010/main" val="0"/>
              </a:ext>
            </a:extLst>
          </a:blip>
          <a:srcRect l="1524" r="1524"/>
          <a:stretch>
            <a:fillRect/>
          </a:stretch>
        </p:blipFill>
        <p:spPr>
          <a:xfrm>
            <a:off x="4648200" y="1524000"/>
            <a:ext cx="4038600" cy="3124200"/>
          </a:xfrm>
        </p:spPr>
      </p:pic>
      <p:sp>
        <p:nvSpPr>
          <p:cNvPr id="12" name="Text Placeholder 3"/>
          <p:cNvSpPr>
            <a:spLocks noGrp="1"/>
          </p:cNvSpPr>
          <p:nvPr>
            <p:ph type="body" sz="quarter" idx="3"/>
          </p:nvPr>
        </p:nvSpPr>
        <p:spPr>
          <a:xfrm>
            <a:off x="4648200" y="4800600"/>
            <a:ext cx="4041775" cy="685800"/>
          </a:xfrm>
        </p:spPr>
        <p:txBody>
          <a:bodyPr>
            <a:normAutofit/>
          </a:bodyPr>
          <a:lstStyle/>
          <a:p>
            <a:r>
              <a:rPr lang="en-US" sz="1200" dirty="0" smtClean="0"/>
              <a:t>Looking south.  Photo taken from the same location as the previous one.  </a:t>
            </a:r>
            <a:r>
              <a:rPr lang="en-US" sz="1200" dirty="0" smtClean="0"/>
              <a:t>According to Caerus, 20 wells will be drilled on the H04 pad.</a:t>
            </a:r>
            <a:endParaRPr lang="en-US" sz="1200" dirty="0"/>
          </a:p>
        </p:txBody>
      </p:sp>
      <p:pic>
        <p:nvPicPr>
          <p:cNvPr id="3" name="Picture Placeholder 2"/>
          <p:cNvPicPr>
            <a:picLocks noGrp="1" noChangeAspect="1"/>
          </p:cNvPicPr>
          <p:nvPr>
            <p:ph type="pic" sz="quarter" idx="12"/>
          </p:nvPr>
        </p:nvPicPr>
        <p:blipFill>
          <a:blip r:embed="rId3" cstate="print">
            <a:extLst>
              <a:ext uri="{28A0092B-C50C-407E-A947-70E740481C1C}">
                <a14:useLocalDpi xmlns:a14="http://schemas.microsoft.com/office/drawing/2010/main" val="0"/>
              </a:ext>
            </a:extLst>
          </a:blip>
          <a:srcRect l="1524" r="1524"/>
          <a:stretch>
            <a:fillRect/>
          </a:stretch>
        </p:blipFill>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44562"/>
          </a:xfrm>
        </p:spPr>
        <p:txBody>
          <a:bodyPr>
            <a:normAutofit/>
          </a:bodyPr>
          <a:lstStyle/>
          <a:p>
            <a:r>
              <a:rPr lang="en-US" sz="1600" dirty="0" smtClean="0"/>
              <a:t>Inspection </a:t>
            </a:r>
            <a:r>
              <a:rPr lang="en-US" sz="1600" dirty="0" smtClean="0"/>
              <a:t>Date:  April 05, 2018</a:t>
            </a:r>
            <a:r>
              <a:rPr lang="en-US" sz="1600" dirty="0" smtClean="0"/>
              <a:t/>
            </a:r>
            <a:br>
              <a:rPr lang="en-US" sz="1600" dirty="0" smtClean="0"/>
            </a:br>
            <a:r>
              <a:rPr lang="en-US" sz="1600" dirty="0" smtClean="0"/>
              <a:t>Cutting Pad of UWF H04 596</a:t>
            </a:r>
            <a:br>
              <a:rPr lang="en-US" sz="1600" dirty="0" smtClean="0"/>
            </a:br>
            <a:r>
              <a:rPr lang="en-US" sz="1600" dirty="0" smtClean="0"/>
              <a:t>Location ID #433573</a:t>
            </a:r>
            <a:endParaRPr lang="en-US" sz="1600" dirty="0"/>
          </a:p>
        </p:txBody>
      </p:sp>
      <p:sp>
        <p:nvSpPr>
          <p:cNvPr id="4" name="Text Placeholder 3"/>
          <p:cNvSpPr>
            <a:spLocks noGrp="1"/>
          </p:cNvSpPr>
          <p:nvPr>
            <p:ph type="body" sz="quarter" idx="3"/>
          </p:nvPr>
        </p:nvSpPr>
        <p:spPr/>
        <p:txBody>
          <a:bodyPr>
            <a:normAutofit fontScale="92500"/>
          </a:bodyPr>
          <a:lstStyle/>
          <a:p>
            <a:r>
              <a:rPr lang="en-US" sz="1200" dirty="0" smtClean="0"/>
              <a:t>Looking east.  Cuttings have been transported to the Cutting Pad.  </a:t>
            </a:r>
            <a:r>
              <a:rPr lang="en-US" sz="1200" dirty="0" smtClean="0"/>
              <a:t>Fluid from the cuttings are flowing </a:t>
            </a:r>
            <a:r>
              <a:rPr lang="en-US" sz="1200" dirty="0" err="1" smtClean="0"/>
              <a:t>downgradient</a:t>
            </a:r>
            <a:r>
              <a:rPr lang="en-US" sz="1200" dirty="0" smtClean="0"/>
              <a:t> (to the south).</a:t>
            </a:r>
            <a:endParaRPr lang="en-US" sz="1200" dirty="0"/>
          </a:p>
        </p:txBody>
      </p:sp>
      <p:pic>
        <p:nvPicPr>
          <p:cNvPr id="5" name="Picture Placeholder 4"/>
          <p:cNvPicPr>
            <a:picLocks noGrp="1" noChangeAspect="1"/>
          </p:cNvPicPr>
          <p:nvPr>
            <p:ph type="pic" sz="quarter" idx="12"/>
          </p:nvPr>
        </p:nvPicPr>
        <p:blipFill>
          <a:blip r:embed="rId2" cstate="print">
            <a:extLst>
              <a:ext uri="{28A0092B-C50C-407E-A947-70E740481C1C}">
                <a14:useLocalDpi xmlns:a14="http://schemas.microsoft.com/office/drawing/2010/main" val="0"/>
              </a:ext>
            </a:extLst>
          </a:blip>
          <a:srcRect l="1524" r="1524"/>
          <a:stretch>
            <a:fillRect/>
          </a:stretch>
        </p:blipFill>
        <p:spPr>
          <a:xfrm>
            <a:off x="4648200" y="1524000"/>
            <a:ext cx="4038600" cy="3124200"/>
          </a:xfrm>
        </p:spPr>
      </p:pic>
      <p:sp>
        <p:nvSpPr>
          <p:cNvPr id="12" name="Text Placeholder 3"/>
          <p:cNvSpPr>
            <a:spLocks noGrp="1"/>
          </p:cNvSpPr>
          <p:nvPr>
            <p:ph type="body" sz="quarter" idx="3"/>
          </p:nvPr>
        </p:nvSpPr>
        <p:spPr>
          <a:xfrm>
            <a:off x="4648200" y="4800600"/>
            <a:ext cx="4041775" cy="533400"/>
          </a:xfrm>
        </p:spPr>
        <p:txBody>
          <a:bodyPr>
            <a:normAutofit/>
          </a:bodyPr>
          <a:lstStyle/>
          <a:p>
            <a:r>
              <a:rPr lang="en-US" sz="1200" dirty="0" smtClean="0"/>
              <a:t>Surface of the sloping pad has been tilled, resulting in a more permeable soil.</a:t>
            </a:r>
            <a:endParaRPr lang="en-US" sz="1200" dirty="0"/>
          </a:p>
        </p:txBody>
      </p:sp>
      <p:pic>
        <p:nvPicPr>
          <p:cNvPr id="3" name="Picture Placeholder 2"/>
          <p:cNvPicPr>
            <a:picLocks noGrp="1" noChangeAspect="1"/>
          </p:cNvPicPr>
          <p:nvPr>
            <p:ph type="pic" sz="quarter" idx="12"/>
          </p:nvPr>
        </p:nvPicPr>
        <p:blipFill>
          <a:blip r:embed="rId3" cstate="print">
            <a:extLst>
              <a:ext uri="{28A0092B-C50C-407E-A947-70E740481C1C}">
                <a14:useLocalDpi xmlns:a14="http://schemas.microsoft.com/office/drawing/2010/main" val="0"/>
              </a:ext>
            </a:extLst>
          </a:blip>
          <a:srcRect l="1524" r="1524"/>
          <a:stretch>
            <a:fillRect/>
          </a:stretch>
        </p:blipFill>
        <p:spPr/>
      </p:pic>
    </p:spTree>
    <p:extLst>
      <p:ext uri="{BB962C8B-B14F-4D97-AF65-F5344CB8AC3E}">
        <p14:creationId xmlns:p14="http://schemas.microsoft.com/office/powerpoint/2010/main" val="180287131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44562"/>
          </a:xfrm>
        </p:spPr>
        <p:txBody>
          <a:bodyPr>
            <a:normAutofit/>
          </a:bodyPr>
          <a:lstStyle/>
          <a:p>
            <a:r>
              <a:rPr lang="en-US" sz="1600" dirty="0" smtClean="0"/>
              <a:t>Inspection </a:t>
            </a:r>
            <a:r>
              <a:rPr lang="en-US" sz="1600" dirty="0" smtClean="0"/>
              <a:t>Date:  April 05, 2018</a:t>
            </a:r>
            <a:r>
              <a:rPr lang="en-US" sz="1600" dirty="0" smtClean="0"/>
              <a:t/>
            </a:r>
            <a:br>
              <a:rPr lang="en-US" sz="1600" dirty="0" smtClean="0"/>
            </a:br>
            <a:r>
              <a:rPr lang="en-US" sz="1600" dirty="0" smtClean="0"/>
              <a:t>Cutting Pad of UWF H04 596</a:t>
            </a:r>
            <a:br>
              <a:rPr lang="en-US" sz="1600" dirty="0" smtClean="0"/>
            </a:br>
            <a:r>
              <a:rPr lang="en-US" sz="1600" dirty="0" smtClean="0"/>
              <a:t>Location ID #433573</a:t>
            </a:r>
            <a:endParaRPr lang="en-US" sz="1600" dirty="0"/>
          </a:p>
        </p:txBody>
      </p:sp>
      <p:sp>
        <p:nvSpPr>
          <p:cNvPr id="4" name="Text Placeholder 3"/>
          <p:cNvSpPr>
            <a:spLocks noGrp="1"/>
          </p:cNvSpPr>
          <p:nvPr>
            <p:ph type="body" sz="quarter" idx="3"/>
          </p:nvPr>
        </p:nvSpPr>
        <p:spPr>
          <a:xfrm>
            <a:off x="457200" y="4800600"/>
            <a:ext cx="4114800" cy="914400"/>
          </a:xfrm>
        </p:spPr>
        <p:txBody>
          <a:bodyPr>
            <a:noAutofit/>
          </a:bodyPr>
          <a:lstStyle/>
          <a:p>
            <a:r>
              <a:rPr lang="en-US" sz="1200" dirty="0" smtClean="0"/>
              <a:t>Cut slope of the access road.  Although some fracture is due to the road construction, this photo suggests that the rock underneath the soil cover is weathered and fractured, facilitating infiltration.  </a:t>
            </a:r>
            <a:endParaRPr lang="en-US" sz="1200" dirty="0"/>
          </a:p>
        </p:txBody>
      </p:sp>
      <p:pic>
        <p:nvPicPr>
          <p:cNvPr id="5" name="Picture Placeholder 4"/>
          <p:cNvPicPr>
            <a:picLocks noGrp="1" noChangeAspect="1"/>
          </p:cNvPicPr>
          <p:nvPr>
            <p:ph type="pic" sz="quarter" idx="12"/>
          </p:nvPr>
        </p:nvPicPr>
        <p:blipFill>
          <a:blip r:embed="rId2" cstate="print">
            <a:extLst>
              <a:ext uri="{28A0092B-C50C-407E-A947-70E740481C1C}">
                <a14:useLocalDpi xmlns:a14="http://schemas.microsoft.com/office/drawing/2010/main" val="0"/>
              </a:ext>
            </a:extLst>
          </a:blip>
          <a:srcRect l="1524" r="1524"/>
          <a:stretch>
            <a:fillRect/>
          </a:stretch>
        </p:blipFill>
        <p:spPr>
          <a:xfrm>
            <a:off x="4648200" y="1524000"/>
            <a:ext cx="4038600" cy="3124200"/>
          </a:xfrm>
        </p:spPr>
      </p:pic>
      <p:sp>
        <p:nvSpPr>
          <p:cNvPr id="12" name="Text Placeholder 3"/>
          <p:cNvSpPr>
            <a:spLocks noGrp="1"/>
          </p:cNvSpPr>
          <p:nvPr>
            <p:ph type="body" sz="quarter" idx="3"/>
          </p:nvPr>
        </p:nvSpPr>
        <p:spPr>
          <a:xfrm>
            <a:off x="4648200" y="4800600"/>
            <a:ext cx="4041775" cy="533400"/>
          </a:xfrm>
        </p:spPr>
        <p:txBody>
          <a:bodyPr>
            <a:normAutofit/>
          </a:bodyPr>
          <a:lstStyle/>
          <a:p>
            <a:r>
              <a:rPr lang="en-US" sz="1200" dirty="0" smtClean="0"/>
              <a:t>Looking east.  Observe discharged cuttings (brown) and drilling mud (grey).</a:t>
            </a:r>
            <a:endParaRPr lang="en-US" sz="1200" dirty="0"/>
          </a:p>
        </p:txBody>
      </p:sp>
      <p:pic>
        <p:nvPicPr>
          <p:cNvPr id="3" name="Picture Placeholder 2"/>
          <p:cNvPicPr>
            <a:picLocks noGrp="1" noChangeAspect="1"/>
          </p:cNvPicPr>
          <p:nvPr>
            <p:ph type="pic" sz="quarter" idx="12"/>
          </p:nvPr>
        </p:nvPicPr>
        <p:blipFill>
          <a:blip r:embed="rId3" cstate="print">
            <a:extLst>
              <a:ext uri="{28A0092B-C50C-407E-A947-70E740481C1C}">
                <a14:useLocalDpi xmlns:a14="http://schemas.microsoft.com/office/drawing/2010/main" val="0"/>
              </a:ext>
            </a:extLst>
          </a:blip>
          <a:srcRect l="1524" r="1524"/>
          <a:stretch>
            <a:fillRect/>
          </a:stretch>
        </p:blipFill>
        <p:spPr/>
      </p:pic>
    </p:spTree>
    <p:extLst>
      <p:ext uri="{BB962C8B-B14F-4D97-AF65-F5344CB8AC3E}">
        <p14:creationId xmlns:p14="http://schemas.microsoft.com/office/powerpoint/2010/main" val="92115907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44562"/>
          </a:xfrm>
        </p:spPr>
        <p:txBody>
          <a:bodyPr>
            <a:normAutofit/>
          </a:bodyPr>
          <a:lstStyle/>
          <a:p>
            <a:r>
              <a:rPr lang="en-US" sz="1600" dirty="0" smtClean="0"/>
              <a:t>Inspection </a:t>
            </a:r>
            <a:r>
              <a:rPr lang="en-US" sz="1600" dirty="0" smtClean="0"/>
              <a:t>Date:  April 05, 2018</a:t>
            </a:r>
            <a:r>
              <a:rPr lang="en-US" sz="1600" dirty="0" smtClean="0"/>
              <a:t/>
            </a:r>
            <a:br>
              <a:rPr lang="en-US" sz="1600" dirty="0" smtClean="0"/>
            </a:br>
            <a:r>
              <a:rPr lang="en-US" sz="1600" dirty="0" smtClean="0"/>
              <a:t>Cutting Pad of UWF H04 596</a:t>
            </a:r>
            <a:br>
              <a:rPr lang="en-US" sz="1600" dirty="0" smtClean="0"/>
            </a:br>
            <a:r>
              <a:rPr lang="en-US" sz="1600" dirty="0" smtClean="0"/>
              <a:t>Location ID #433573</a:t>
            </a:r>
            <a:endParaRPr lang="en-US" sz="1600" dirty="0"/>
          </a:p>
        </p:txBody>
      </p:sp>
      <p:sp>
        <p:nvSpPr>
          <p:cNvPr id="4" name="Text Placeholder 3"/>
          <p:cNvSpPr>
            <a:spLocks noGrp="1"/>
          </p:cNvSpPr>
          <p:nvPr>
            <p:ph type="body" sz="quarter" idx="3"/>
          </p:nvPr>
        </p:nvSpPr>
        <p:spPr/>
        <p:txBody>
          <a:bodyPr>
            <a:normAutofit/>
          </a:bodyPr>
          <a:lstStyle/>
          <a:p>
            <a:r>
              <a:rPr lang="en-US" sz="1200" dirty="0" smtClean="0"/>
              <a:t>Looking south.  Cutting are being pushed down from the access road and working area.</a:t>
            </a:r>
            <a:endParaRPr lang="en-US" sz="1200" dirty="0"/>
          </a:p>
        </p:txBody>
      </p:sp>
      <p:pic>
        <p:nvPicPr>
          <p:cNvPr id="5" name="Picture Placeholder 4"/>
          <p:cNvPicPr>
            <a:picLocks noGrp="1" noChangeAspect="1"/>
          </p:cNvPicPr>
          <p:nvPr>
            <p:ph type="pic" sz="quarter" idx="12"/>
          </p:nvPr>
        </p:nvPicPr>
        <p:blipFill>
          <a:blip r:embed="rId2" cstate="print">
            <a:extLst>
              <a:ext uri="{28A0092B-C50C-407E-A947-70E740481C1C}">
                <a14:useLocalDpi xmlns:a14="http://schemas.microsoft.com/office/drawing/2010/main" val="0"/>
              </a:ext>
            </a:extLst>
          </a:blip>
          <a:srcRect l="1524" r="1524"/>
          <a:stretch>
            <a:fillRect/>
          </a:stretch>
        </p:blipFill>
        <p:spPr>
          <a:xfrm>
            <a:off x="4648200" y="1524000"/>
            <a:ext cx="4038600" cy="3124200"/>
          </a:xfrm>
        </p:spPr>
      </p:pic>
      <p:sp>
        <p:nvSpPr>
          <p:cNvPr id="12" name="Text Placeholder 3"/>
          <p:cNvSpPr>
            <a:spLocks noGrp="1"/>
          </p:cNvSpPr>
          <p:nvPr>
            <p:ph type="body" sz="quarter" idx="3"/>
          </p:nvPr>
        </p:nvSpPr>
        <p:spPr>
          <a:xfrm>
            <a:off x="4648200" y="4800600"/>
            <a:ext cx="4041775" cy="762000"/>
          </a:xfrm>
        </p:spPr>
        <p:txBody>
          <a:bodyPr>
            <a:normAutofit/>
          </a:bodyPr>
          <a:lstStyle/>
          <a:p>
            <a:r>
              <a:rPr lang="en-US" sz="1200" dirty="0" smtClean="0"/>
              <a:t>Looking south.  </a:t>
            </a:r>
            <a:r>
              <a:rPr lang="en-US" sz="1200" dirty="0" smtClean="0"/>
              <a:t>Drilling mud (mostly bentonite) and cuttings close to the photographer.  Fluids draining </a:t>
            </a:r>
            <a:r>
              <a:rPr lang="en-US" sz="1200" dirty="0" err="1" smtClean="0"/>
              <a:t>downgradient</a:t>
            </a:r>
            <a:r>
              <a:rPr lang="en-US" sz="1200" dirty="0" smtClean="0"/>
              <a:t> and accumulating  in the lower/south corner of the pad.</a:t>
            </a:r>
            <a:endParaRPr lang="en-US" sz="1200" dirty="0"/>
          </a:p>
        </p:txBody>
      </p:sp>
      <p:pic>
        <p:nvPicPr>
          <p:cNvPr id="3" name="Picture Placeholder 2"/>
          <p:cNvPicPr>
            <a:picLocks noGrp="1" noChangeAspect="1"/>
          </p:cNvPicPr>
          <p:nvPr>
            <p:ph type="pic" sz="quarter" idx="12"/>
          </p:nvPr>
        </p:nvPicPr>
        <p:blipFill>
          <a:blip r:embed="rId3" cstate="print">
            <a:extLst>
              <a:ext uri="{28A0092B-C50C-407E-A947-70E740481C1C}">
                <a14:useLocalDpi xmlns:a14="http://schemas.microsoft.com/office/drawing/2010/main" val="0"/>
              </a:ext>
            </a:extLst>
          </a:blip>
          <a:srcRect l="1524" r="1524"/>
          <a:stretch>
            <a:fillRect/>
          </a:stretch>
        </p:blipFill>
        <p:spPr/>
      </p:pic>
    </p:spTree>
    <p:extLst>
      <p:ext uri="{BB962C8B-B14F-4D97-AF65-F5344CB8AC3E}">
        <p14:creationId xmlns:p14="http://schemas.microsoft.com/office/powerpoint/2010/main" val="42115755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44562"/>
          </a:xfrm>
        </p:spPr>
        <p:txBody>
          <a:bodyPr>
            <a:normAutofit/>
          </a:bodyPr>
          <a:lstStyle/>
          <a:p>
            <a:r>
              <a:rPr lang="en-US" sz="1600" dirty="0" smtClean="0"/>
              <a:t>Inspection </a:t>
            </a:r>
            <a:r>
              <a:rPr lang="en-US" sz="1600" dirty="0" smtClean="0"/>
              <a:t>Date:  April 05, 2018</a:t>
            </a:r>
            <a:r>
              <a:rPr lang="en-US" sz="1600" dirty="0" smtClean="0"/>
              <a:t/>
            </a:r>
            <a:br>
              <a:rPr lang="en-US" sz="1600" dirty="0" smtClean="0"/>
            </a:br>
            <a:r>
              <a:rPr lang="en-US" sz="1600" dirty="0" smtClean="0"/>
              <a:t>Cutting Pad of UWF H04 596</a:t>
            </a:r>
            <a:br>
              <a:rPr lang="en-US" sz="1600" dirty="0" smtClean="0"/>
            </a:br>
            <a:r>
              <a:rPr lang="en-US" sz="1600" dirty="0" smtClean="0"/>
              <a:t>Location ID #433573</a:t>
            </a:r>
            <a:endParaRPr lang="en-US" sz="1600" dirty="0"/>
          </a:p>
        </p:txBody>
      </p:sp>
      <p:sp>
        <p:nvSpPr>
          <p:cNvPr id="4" name="Text Placeholder 3"/>
          <p:cNvSpPr>
            <a:spLocks noGrp="1"/>
          </p:cNvSpPr>
          <p:nvPr>
            <p:ph type="body" sz="quarter" idx="3"/>
          </p:nvPr>
        </p:nvSpPr>
        <p:spPr/>
        <p:txBody>
          <a:bodyPr>
            <a:normAutofit/>
          </a:bodyPr>
          <a:lstStyle/>
          <a:p>
            <a:r>
              <a:rPr lang="en-US" sz="1200" dirty="0" smtClean="0"/>
              <a:t>Fluids released from the cuttings/drilling mud flow downhill toward </a:t>
            </a:r>
            <a:r>
              <a:rPr lang="en-US" sz="1200" dirty="0"/>
              <a:t>the lower/south corner of the </a:t>
            </a:r>
            <a:r>
              <a:rPr lang="en-US" sz="1200" dirty="0" smtClean="0"/>
              <a:t>pad.</a:t>
            </a:r>
            <a:endParaRPr lang="en-US" sz="1200" dirty="0"/>
          </a:p>
        </p:txBody>
      </p:sp>
      <p:pic>
        <p:nvPicPr>
          <p:cNvPr id="5" name="Picture Placeholder 4"/>
          <p:cNvPicPr>
            <a:picLocks noGrp="1" noChangeAspect="1"/>
          </p:cNvPicPr>
          <p:nvPr>
            <p:ph type="pic" sz="quarter" idx="12"/>
          </p:nvPr>
        </p:nvPicPr>
        <p:blipFill>
          <a:blip r:embed="rId2" cstate="print">
            <a:extLst>
              <a:ext uri="{28A0092B-C50C-407E-A947-70E740481C1C}">
                <a14:useLocalDpi xmlns:a14="http://schemas.microsoft.com/office/drawing/2010/main" val="0"/>
              </a:ext>
            </a:extLst>
          </a:blip>
          <a:srcRect l="1524" r="1524"/>
          <a:stretch>
            <a:fillRect/>
          </a:stretch>
        </p:blipFill>
        <p:spPr>
          <a:xfrm>
            <a:off x="4648200" y="1524000"/>
            <a:ext cx="4038600" cy="3124200"/>
          </a:xfrm>
        </p:spPr>
      </p:pic>
      <p:sp>
        <p:nvSpPr>
          <p:cNvPr id="12" name="Text Placeholder 3"/>
          <p:cNvSpPr>
            <a:spLocks noGrp="1"/>
          </p:cNvSpPr>
          <p:nvPr>
            <p:ph type="body" sz="quarter" idx="3"/>
          </p:nvPr>
        </p:nvSpPr>
        <p:spPr>
          <a:xfrm>
            <a:off x="4648200" y="4800600"/>
            <a:ext cx="4041775" cy="533400"/>
          </a:xfrm>
        </p:spPr>
        <p:txBody>
          <a:bodyPr>
            <a:normAutofit/>
          </a:bodyPr>
          <a:lstStyle/>
          <a:p>
            <a:r>
              <a:rPr lang="en-US" sz="1200" dirty="0" smtClean="0"/>
              <a:t>Looking southwest. </a:t>
            </a:r>
            <a:endParaRPr lang="en-US" sz="1200" dirty="0"/>
          </a:p>
        </p:txBody>
      </p:sp>
      <p:pic>
        <p:nvPicPr>
          <p:cNvPr id="3" name="Picture Placeholder 2"/>
          <p:cNvPicPr>
            <a:picLocks noGrp="1" noChangeAspect="1"/>
          </p:cNvPicPr>
          <p:nvPr>
            <p:ph type="pic" sz="quarter" idx="12"/>
          </p:nvPr>
        </p:nvPicPr>
        <p:blipFill>
          <a:blip r:embed="rId3" cstate="print">
            <a:extLst>
              <a:ext uri="{28A0092B-C50C-407E-A947-70E740481C1C}">
                <a14:useLocalDpi xmlns:a14="http://schemas.microsoft.com/office/drawing/2010/main" val="0"/>
              </a:ext>
            </a:extLst>
          </a:blip>
          <a:srcRect l="1524" r="1524"/>
          <a:stretch>
            <a:fillRect/>
          </a:stretch>
        </p:blipFill>
        <p:spPr/>
      </p:pic>
    </p:spTree>
    <p:extLst>
      <p:ext uri="{BB962C8B-B14F-4D97-AF65-F5344CB8AC3E}">
        <p14:creationId xmlns:p14="http://schemas.microsoft.com/office/powerpoint/2010/main" val="413606945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44562"/>
          </a:xfrm>
        </p:spPr>
        <p:txBody>
          <a:bodyPr>
            <a:normAutofit/>
          </a:bodyPr>
          <a:lstStyle/>
          <a:p>
            <a:r>
              <a:rPr lang="en-US" sz="1600" dirty="0" smtClean="0"/>
              <a:t>Inspection </a:t>
            </a:r>
            <a:r>
              <a:rPr lang="en-US" sz="1600" dirty="0" smtClean="0"/>
              <a:t>Date:  April 05, 2018</a:t>
            </a:r>
            <a:r>
              <a:rPr lang="en-US" sz="1600" dirty="0" smtClean="0"/>
              <a:t/>
            </a:r>
            <a:br>
              <a:rPr lang="en-US" sz="1600" dirty="0" smtClean="0"/>
            </a:br>
            <a:r>
              <a:rPr lang="en-US" sz="1600" dirty="0" smtClean="0"/>
              <a:t>Cutting Pad of UWF H04 596</a:t>
            </a:r>
            <a:br>
              <a:rPr lang="en-US" sz="1600" dirty="0" smtClean="0"/>
            </a:br>
            <a:r>
              <a:rPr lang="en-US" sz="1600" dirty="0" smtClean="0"/>
              <a:t>Location ID #433573</a:t>
            </a:r>
            <a:endParaRPr lang="en-US" sz="1600" dirty="0"/>
          </a:p>
        </p:txBody>
      </p:sp>
      <p:sp>
        <p:nvSpPr>
          <p:cNvPr id="4" name="Text Placeholder 3"/>
          <p:cNvSpPr>
            <a:spLocks noGrp="1"/>
          </p:cNvSpPr>
          <p:nvPr>
            <p:ph type="body" sz="quarter" idx="3"/>
          </p:nvPr>
        </p:nvSpPr>
        <p:spPr/>
        <p:txBody>
          <a:bodyPr>
            <a:normAutofit/>
          </a:bodyPr>
          <a:lstStyle/>
          <a:p>
            <a:r>
              <a:rPr lang="en-US" sz="1200" dirty="0" smtClean="0"/>
              <a:t>Close-up of drilling fluids discharged with the cuttings</a:t>
            </a:r>
            <a:endParaRPr lang="en-US" sz="1200" dirty="0"/>
          </a:p>
        </p:txBody>
      </p:sp>
      <p:pic>
        <p:nvPicPr>
          <p:cNvPr id="5" name="Picture Placeholder 4"/>
          <p:cNvPicPr>
            <a:picLocks noGrp="1" noChangeAspect="1"/>
          </p:cNvPicPr>
          <p:nvPr>
            <p:ph type="pic" sz="quarter" idx="12"/>
          </p:nvPr>
        </p:nvPicPr>
        <p:blipFill>
          <a:blip r:embed="rId2" cstate="print">
            <a:extLst>
              <a:ext uri="{28A0092B-C50C-407E-A947-70E740481C1C}">
                <a14:useLocalDpi xmlns:a14="http://schemas.microsoft.com/office/drawing/2010/main" val="0"/>
              </a:ext>
            </a:extLst>
          </a:blip>
          <a:srcRect l="1524" r="1524"/>
          <a:stretch>
            <a:fillRect/>
          </a:stretch>
        </p:blipFill>
        <p:spPr>
          <a:xfrm>
            <a:off x="4648200" y="1524000"/>
            <a:ext cx="4038600" cy="3124200"/>
          </a:xfrm>
        </p:spPr>
      </p:pic>
      <p:sp>
        <p:nvSpPr>
          <p:cNvPr id="12" name="Text Placeholder 3"/>
          <p:cNvSpPr>
            <a:spLocks noGrp="1"/>
          </p:cNvSpPr>
          <p:nvPr>
            <p:ph type="body" sz="quarter" idx="3"/>
          </p:nvPr>
        </p:nvSpPr>
        <p:spPr>
          <a:xfrm>
            <a:off x="4648200" y="4800600"/>
            <a:ext cx="4041775" cy="533400"/>
          </a:xfrm>
        </p:spPr>
        <p:txBody>
          <a:bodyPr>
            <a:normAutofit/>
          </a:bodyPr>
          <a:lstStyle/>
          <a:p>
            <a:r>
              <a:rPr lang="en-US" sz="1200" dirty="0" smtClean="0"/>
              <a:t>Grey sludge is mostly drilling mud.  Dark soil is </a:t>
            </a:r>
            <a:r>
              <a:rPr lang="en-US" sz="1200" smtClean="0"/>
              <a:t>mostly cuttings.</a:t>
            </a:r>
            <a:endParaRPr lang="en-US" sz="1200" dirty="0"/>
          </a:p>
        </p:txBody>
      </p:sp>
      <p:pic>
        <p:nvPicPr>
          <p:cNvPr id="3" name="Picture Placeholder 2"/>
          <p:cNvPicPr>
            <a:picLocks noGrp="1" noChangeAspect="1"/>
          </p:cNvPicPr>
          <p:nvPr>
            <p:ph type="pic" sz="quarter" idx="12"/>
          </p:nvPr>
        </p:nvPicPr>
        <p:blipFill>
          <a:blip r:embed="rId3" cstate="print">
            <a:extLst>
              <a:ext uri="{28A0092B-C50C-407E-A947-70E740481C1C}">
                <a14:useLocalDpi xmlns:a14="http://schemas.microsoft.com/office/drawing/2010/main" val="0"/>
              </a:ext>
            </a:extLst>
          </a:blip>
          <a:srcRect l="1524" r="1524"/>
          <a:stretch>
            <a:fillRect/>
          </a:stretch>
        </p:blipFill>
        <p:spPr/>
      </p:pic>
    </p:spTree>
    <p:extLst>
      <p:ext uri="{BB962C8B-B14F-4D97-AF65-F5344CB8AC3E}">
        <p14:creationId xmlns:p14="http://schemas.microsoft.com/office/powerpoint/2010/main" val="3895681868"/>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901</TotalTime>
  <Words>269</Words>
  <Application>Microsoft Office PowerPoint</Application>
  <PresentationFormat>On-screen Show (4:3)</PresentationFormat>
  <Paragraphs>18</Paragraphs>
  <Slides>6</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6</vt:i4>
      </vt:variant>
    </vt:vector>
  </HeadingPairs>
  <TitlesOfParts>
    <vt:vector size="10" baseType="lpstr">
      <vt:lpstr>Arial</vt:lpstr>
      <vt:lpstr>Calibri</vt:lpstr>
      <vt:lpstr>Wingdings</vt:lpstr>
      <vt:lpstr>Office Theme</vt:lpstr>
      <vt:lpstr>Inspection Date:  April 05, 2018 Cutting Pad of UWF H04 596 Location ID #433573</vt:lpstr>
      <vt:lpstr>Inspection Date:  April 05, 2018 Cutting Pad of UWF H04 596 Location ID #433573</vt:lpstr>
      <vt:lpstr>Inspection Date:  April 05, 2018 Cutting Pad of UWF H04 596 Location ID #433573</vt:lpstr>
      <vt:lpstr>Inspection Date:  April 05, 2018 Cutting Pad of UWF H04 596 Location ID #433573</vt:lpstr>
      <vt:lpstr>Inspection Date:  April 05, 2018 Cutting Pad of UWF H04 596 Location ID #433573</vt:lpstr>
      <vt:lpstr>Inspection Date:  April 05, 2018 Cutting Pad of UWF H04 596 Location ID #433573</vt:lpstr>
    </vt:vector>
  </TitlesOfParts>
  <Company>Colorado Oil &amp; Gas Conservation Commission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RoyC</dc:creator>
  <cp:lastModifiedBy>Lujan, Carlos</cp:lastModifiedBy>
  <cp:revision>109</cp:revision>
  <dcterms:created xsi:type="dcterms:W3CDTF">2014-10-03T21:02:56Z</dcterms:created>
  <dcterms:modified xsi:type="dcterms:W3CDTF">2018-04-09T22:10:22Z</dcterms:modified>
</cp:coreProperties>
</file>