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  <p:ext uri="GoogleSlidesCustomDataVersion2">
      <go:slidesCustomData xmlns:go="http://customooxmlschemas.google.com/" r:id="rId14" roundtripDataSignature="AMtx7mi60dIlGn5nAQKf3lDyfbtpzoIom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84" name="Google Shape;84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2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4" name="Google Shape;94;p2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g35517255252_0_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3" name="Google Shape;103;g35517255252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4" name="Google Shape;104;g35517255252_0_3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g35517255252_0_3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352f23df07b_0_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5" name="Google Shape;115;g352f23df07b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g352f23df07b_0_14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g352f23df07b_0_14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57881c6fc7_0_6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g357881c6fc7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g357881c6fc7_0_62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8" name="Google Shape;128;g357881c6fc7_0_62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358652f5139_0_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7" name="Google Shape;137;g358652f5139_0_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8" name="Google Shape;138;g358652f5139_0_4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9" name="Google Shape;139;g358652f5139_0_4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g358652f5139_0_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9" name="Google Shape;149;g358652f5139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0" name="Google Shape;150;g358652f5139_0_14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g358652f5139_0_14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358652f5139_0_3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0" name="Google Shape;160;g358652f5139_0_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g358652f5139_0_30:notes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Number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g358652f5139_0_30:notes"/>
          <p:cNvSpPr txBox="1"/>
          <p:nvPr>
            <p:ph idx="3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/>
          <p:nvPr>
            <p:ph type="ctrTitle"/>
          </p:nvPr>
        </p:nvSpPr>
        <p:spPr>
          <a:xfrm>
            <a:off x="1371600" y="182880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6" name="Google Shape;16;p7"/>
          <p:cNvSpPr txBox="1"/>
          <p:nvPr>
            <p:ph idx="1" type="subTitle"/>
          </p:nvPr>
        </p:nvSpPr>
        <p:spPr>
          <a:xfrm>
            <a:off x="1371600" y="5212080"/>
            <a:ext cx="6400800" cy="10972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Font typeface="Arial"/>
              <a:buNone/>
              <a:defRPr b="0" i="0" sz="3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ctr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Font typeface="Arial"/>
              <a:buNone/>
              <a:defRPr b="0" i="0" sz="2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b="0" i="0" sz="2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7" name="Google Shape;1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8" name="Google Shape;1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9" name="Google Shape;19;p7"/>
          <p:cNvSpPr/>
          <p:nvPr>
            <p:ph idx="2" type="pic"/>
          </p:nvPr>
        </p:nvSpPr>
        <p:spPr>
          <a:xfrm>
            <a:off x="1371600" y="640080"/>
            <a:ext cx="6400800" cy="4572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2" name="Google Shape;22;p8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3" name="Google Shape;23;p8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Google Shape;24;p8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1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b="1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b="1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5" name="Google Shape;25;p8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381000" lvl="0" marL="4572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55600" lvl="1" marL="914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42900" lvl="2" marL="1371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30200" lvl="3" marL="1828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30200" lvl="4" marL="22860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»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30200" lvl="5" marL="27432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30200" lvl="6" marL="32004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30200" lvl="7" marL="3657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30200" lvl="8" marL="41148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6" name="Google Shape;26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7" name="Google Shape;27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8" name="Google Shape;28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title"/>
          </p:nvPr>
        </p:nvSpPr>
        <p:spPr>
          <a:xfrm>
            <a:off x="1371600" y="182880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1" name="Google Shape;31;p9"/>
          <p:cNvSpPr txBox="1"/>
          <p:nvPr>
            <p:ph idx="1" type="body"/>
          </p:nvPr>
        </p:nvSpPr>
        <p:spPr>
          <a:xfrm>
            <a:off x="1371600" y="640080"/>
            <a:ext cx="64008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i="0" sz="4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b="0" i="0" sz="20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Font typeface="Arial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06400" lvl="0" marL="4572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–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–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»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5" name="Google Shape;45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Google Shape;46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0" name="Google Shape;50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1" name="Google Shape;51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2" name="Google Shape;52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1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1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1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5" name="Google Shape;65;p15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6" name="Google Shape;66;p15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Google Shape;67;p1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1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Google Shape;69;p1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2" name="Google Shape;72;p16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3" name="Google Shape;73;p1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4" name="Google Shape;74;p1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5" name="Google Shape;75;p1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7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8" name="Google Shape;78;p17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9" name="Google Shape;79;p1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0" name="Google Shape;80;p1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1" name="Google Shape;81;p1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6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431800" lvl="0" marL="457200" marR="0" rtl="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0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1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png"/><Relationship Id="rId4" Type="http://schemas.openxmlformats.org/officeDocument/2006/relationships/image" Target="../media/image7.jpg"/><Relationship Id="rId5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0.png"/><Relationship Id="rId4" Type="http://schemas.openxmlformats.org/officeDocument/2006/relationships/image" Target="../media/image4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Relationship Id="rId4" Type="http://schemas.openxmlformats.org/officeDocument/2006/relationships/image" Target="../media/image2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Relationship Id="rId4" Type="http://schemas.openxmlformats.org/officeDocument/2006/relationships/image" Target="../media/image8.jpg"/><Relationship Id="rId5" Type="http://schemas.openxmlformats.org/officeDocument/2006/relationships/image" Target="../media/image6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0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"/>
          <p:cNvSpPr txBox="1"/>
          <p:nvPr>
            <p:ph type="ctrTitle"/>
          </p:nvPr>
        </p:nvSpPr>
        <p:spPr>
          <a:xfrm>
            <a:off x="1371600" y="155448"/>
            <a:ext cx="6400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lang="en-US" sz="2800"/>
              <a:t>Inspection Photos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 txBox="1"/>
          <p:nvPr>
            <p:ph idx="1" type="subTitle"/>
          </p:nvPr>
        </p:nvSpPr>
        <p:spPr>
          <a:xfrm>
            <a:off x="1371600" y="1524000"/>
            <a:ext cx="6400800" cy="30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May 13, 2025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t/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Operator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</a:t>
            </a:r>
            <a:r>
              <a:rPr lang="en-US" sz="2400">
                <a:solidFill>
                  <a:schemeClr val="dk1"/>
                </a:solidFill>
              </a:rPr>
              <a:t> BMG Drilling - 7650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 u="sng">
                <a:solidFill>
                  <a:schemeClr val="dk1"/>
                </a:solidFill>
              </a:rPr>
              <a:t>Location ID</a:t>
            </a:r>
            <a:r>
              <a:rPr lang="en-US" sz="2400">
                <a:solidFill>
                  <a:schemeClr val="dk1"/>
                </a:solidFill>
              </a:rPr>
              <a:t>: 428734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b="0" i="0" lang="en-US" sz="2400" u="sng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Inspection Document #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: </a:t>
            </a:r>
            <a:r>
              <a:rPr lang="en-US" sz="2400">
                <a:solidFill>
                  <a:schemeClr val="dk1"/>
                </a:solidFill>
              </a:rPr>
              <a:t>714002163</a:t>
            </a:r>
            <a:endParaRPr sz="2400">
              <a:solidFill>
                <a:schemeClr val="dk1"/>
              </a:solidFill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La Plata County</a:t>
            </a:r>
            <a:r>
              <a:rPr b="0" i="0" lang="en-US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CO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US" sz="2400">
                <a:solidFill>
                  <a:schemeClr val="dk1"/>
                </a:solidFill>
              </a:rPr>
              <a:t>Township: SENE 4 33N 10W N</a:t>
            </a:r>
            <a:endParaRPr b="0" i="0" sz="24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"/>
          <p:cNvSpPr txBox="1"/>
          <p:nvPr>
            <p:ph idx="11" type="ftr"/>
          </p:nvPr>
        </p:nvSpPr>
        <p:spPr>
          <a:xfrm>
            <a:off x="3124200" y="4800600"/>
            <a:ext cx="2895600" cy="838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rPr lang="en-US" sz="1400">
                <a:solidFill>
                  <a:schemeClr val="dk1"/>
                </a:solidFill>
              </a:rPr>
              <a:t>Corey McDonough - Southwest Reclamation Specialist</a:t>
            </a:r>
            <a:endParaRPr/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46800" y="5483350"/>
            <a:ext cx="4850399" cy="125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"/>
          <p:cNvSpPr txBox="1"/>
          <p:nvPr>
            <p:ph idx="1" type="body"/>
          </p:nvPr>
        </p:nvSpPr>
        <p:spPr>
          <a:xfrm>
            <a:off x="1926125" y="6132425"/>
            <a:ext cx="55917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200"/>
              <a:t>1</a:t>
            </a:r>
            <a:r>
              <a:rPr b="1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lang="en-US" sz="1200"/>
              <a:t>View of project area taken from the southern edge facing center.  Note: eastern portion of the pad remains with gravel and needs additional reclamation efforts. </a:t>
            </a:r>
            <a:endParaRPr b="0" sz="1200"/>
          </a:p>
        </p:txBody>
      </p:sp>
      <p:sp>
        <p:nvSpPr>
          <p:cNvPr id="97" name="Google Shape;97;p2"/>
          <p:cNvSpPr txBox="1"/>
          <p:nvPr/>
        </p:nvSpPr>
        <p:spPr>
          <a:xfrm>
            <a:off x="7214950" y="6350650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65325" y="609600"/>
            <a:ext cx="7413340" cy="556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35517255252_0_3"/>
          <p:cNvSpPr txBox="1"/>
          <p:nvPr>
            <p:ph idx="1" type="body"/>
          </p:nvPr>
        </p:nvSpPr>
        <p:spPr>
          <a:xfrm>
            <a:off x="1983600" y="6169600"/>
            <a:ext cx="51768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300"/>
              <a:t>2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lang="en-US" sz="1300"/>
              <a:t>Remnant gravel remains on the eastern edge of the disturbance. </a:t>
            </a:r>
            <a:endParaRPr b="0" sz="1300"/>
          </a:p>
        </p:txBody>
      </p:sp>
      <p:sp>
        <p:nvSpPr>
          <p:cNvPr id="108" name="Google Shape;108;g35517255252_0_3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g35517255252_0_3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0" name="Google Shape;110;g35517255252_0_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g35517255252_0_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1325" y="609600"/>
            <a:ext cx="4169994" cy="55600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g35517255252_0_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43800" y="609600"/>
            <a:ext cx="4331224" cy="55600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52f23df07b_0_14"/>
          <p:cNvSpPr txBox="1"/>
          <p:nvPr>
            <p:ph idx="1" type="body"/>
          </p:nvPr>
        </p:nvSpPr>
        <p:spPr>
          <a:xfrm>
            <a:off x="1851900" y="6169600"/>
            <a:ext cx="54402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r>
              <a:rPr lang="en-US" sz="1300"/>
              <a:t>3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lang="en-US" sz="1300"/>
              <a:t>Stormwater BMPs on the eastern portion of the project area are filled with sediment and require maintenance. </a:t>
            </a:r>
            <a:endParaRPr b="0" sz="1300"/>
          </a:p>
        </p:txBody>
      </p:sp>
      <p:sp>
        <p:nvSpPr>
          <p:cNvPr id="120" name="Google Shape;120;g352f23df07b_0_14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1" name="Google Shape;121;g352f23df07b_0_14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2" name="Google Shape;122;g352f23df07b_0_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g352f23df07b_0_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5338" y="609600"/>
            <a:ext cx="7413325" cy="556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57881c6fc7_0_62"/>
          <p:cNvSpPr txBox="1"/>
          <p:nvPr>
            <p:ph idx="1" type="body"/>
          </p:nvPr>
        </p:nvSpPr>
        <p:spPr>
          <a:xfrm>
            <a:off x="1762950" y="6169600"/>
            <a:ext cx="56181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</a:t>
            </a:r>
            <a:r>
              <a:rPr lang="en-US" sz="1300"/>
              <a:t> 4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i="0" lang="en-US" sz="1300" u="none" cap="none" strike="noStrike">
                <a:solidFill>
                  <a:schemeClr val="dk1"/>
                </a:solidFill>
              </a:rPr>
              <a:t>View of </a:t>
            </a:r>
            <a:r>
              <a:rPr b="0" lang="en-US" sz="1300"/>
              <a:t>project area fill slope. Additional stormwater BMPs are needed in this area and additional reclamation efforts may be needed. </a:t>
            </a:r>
            <a:endParaRPr b="0" sz="1300"/>
          </a:p>
        </p:txBody>
      </p:sp>
      <p:sp>
        <p:nvSpPr>
          <p:cNvPr id="131" name="Google Shape;131;g357881c6fc7_0_62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g357881c6fc7_0_62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3" name="Google Shape;133;g357881c6fc7_0_6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4" name="Google Shape;134;g357881c6fc7_0_6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5338" y="609600"/>
            <a:ext cx="7413325" cy="556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58652f5139_0_4"/>
          <p:cNvSpPr txBox="1"/>
          <p:nvPr>
            <p:ph idx="1" type="body"/>
          </p:nvPr>
        </p:nvSpPr>
        <p:spPr>
          <a:xfrm>
            <a:off x="1746675" y="6169600"/>
            <a:ext cx="57810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</a:t>
            </a:r>
            <a:r>
              <a:rPr lang="en-US" sz="1300"/>
              <a:t> 5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 </a:t>
            </a:r>
            <a:r>
              <a:rPr b="0" i="0" lang="en-US" sz="1300" u="none" cap="none" strike="noStrike">
                <a:solidFill>
                  <a:schemeClr val="dk1"/>
                </a:solidFill>
              </a:rPr>
              <a:t>Musk thistle, Russian Knapweed</a:t>
            </a:r>
            <a:r>
              <a:rPr b="0" lang="en-US" sz="1300"/>
              <a:t>, Field Bindweed and Cheatgrass observed on the location. </a:t>
            </a:r>
            <a:endParaRPr b="0" sz="1300"/>
          </a:p>
        </p:txBody>
      </p:sp>
      <p:sp>
        <p:nvSpPr>
          <p:cNvPr id="142" name="Google Shape;142;g358652f5139_0_4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g358652f5139_0_4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4" name="Google Shape;144;g358652f5139_0_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g358652f5139_0_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9150" y="609600"/>
            <a:ext cx="4172851" cy="55638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358652f5139_0_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4674700" y="609600"/>
            <a:ext cx="4300324" cy="55638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58652f5139_0_14"/>
          <p:cNvSpPr txBox="1"/>
          <p:nvPr>
            <p:ph idx="1" type="body"/>
          </p:nvPr>
        </p:nvSpPr>
        <p:spPr>
          <a:xfrm>
            <a:off x="1762950" y="6169600"/>
            <a:ext cx="56181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</a:t>
            </a:r>
            <a:r>
              <a:rPr lang="en-US" sz="1300"/>
              <a:t> 6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300"/>
              <a:t> </a:t>
            </a:r>
            <a:r>
              <a:rPr b="0" lang="en-US" sz="1300"/>
              <a:t>View of western portion of project area and cut slope where vegetation appears to be progressing towards final reclamation standards.  </a:t>
            </a:r>
            <a:endParaRPr b="0" sz="1300"/>
          </a:p>
        </p:txBody>
      </p:sp>
      <p:sp>
        <p:nvSpPr>
          <p:cNvPr id="154" name="Google Shape;154;g358652f5139_0_14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5" name="Google Shape;155;g358652f5139_0_14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6" name="Google Shape;156;g358652f5139_0_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g358652f5139_0_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5338" y="609600"/>
            <a:ext cx="7413325" cy="556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58652f5139_0_30"/>
          <p:cNvSpPr txBox="1"/>
          <p:nvPr>
            <p:ph idx="1" type="body"/>
          </p:nvPr>
        </p:nvSpPr>
        <p:spPr>
          <a:xfrm>
            <a:off x="2496600" y="6169600"/>
            <a:ext cx="4150800" cy="243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Arial"/>
              <a:buNone/>
            </a:pP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Photo</a:t>
            </a:r>
            <a:r>
              <a:rPr lang="en-US" sz="1300"/>
              <a:t> 7</a:t>
            </a:r>
            <a:r>
              <a:rPr b="1" i="0" lang="en-US" sz="1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r>
              <a:rPr lang="en-US" sz="1300"/>
              <a:t> </a:t>
            </a:r>
            <a:r>
              <a:rPr b="0" lang="en-US" sz="1300"/>
              <a:t>View of access point which remains unreclaimed. </a:t>
            </a:r>
            <a:endParaRPr b="0" sz="1300"/>
          </a:p>
        </p:txBody>
      </p:sp>
      <p:sp>
        <p:nvSpPr>
          <p:cNvPr id="165" name="Google Shape;165;g358652f5139_0_30"/>
          <p:cNvSpPr txBox="1"/>
          <p:nvPr/>
        </p:nvSpPr>
        <p:spPr>
          <a:xfrm>
            <a:off x="7214950" y="6360575"/>
            <a:ext cx="1695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0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API #:</a:t>
            </a:r>
            <a:r>
              <a:rPr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 067-06292</a:t>
            </a:r>
            <a:endParaRPr b="0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g358652f5139_0_30"/>
          <p:cNvSpPr txBox="1"/>
          <p:nvPr/>
        </p:nvSpPr>
        <p:spPr>
          <a:xfrm>
            <a:off x="2745450" y="0"/>
            <a:ext cx="3653100" cy="609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Inspection Photos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Name: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Jacques 2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Calibri"/>
              <a:buNone/>
            </a:pPr>
            <a:r>
              <a:rPr b="1" i="0" lang="en-US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Location ID: </a:t>
            </a:r>
            <a:r>
              <a:rPr b="1" lang="en-US" sz="12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rPr>
              <a:t>428734</a:t>
            </a:r>
            <a:endParaRPr b="1" i="0" sz="1200" u="none" cap="none" strike="noStrike">
              <a:solidFill>
                <a:srgbClr val="888888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67" name="Google Shape;167;g358652f5139_0_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0675" y="6169600"/>
            <a:ext cx="1596000" cy="490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g358652f5139_0_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65338" y="569825"/>
            <a:ext cx="7413325" cy="5560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