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975" autoAdjust="0"/>
    <p:restoredTop sz="94632" autoAdjust="0"/>
  </p:normalViewPr>
  <p:slideViewPr>
    <p:cSldViewPr>
      <p:cViewPr varScale="1">
        <p:scale>
          <a:sx n="94" d="100"/>
          <a:sy n="94" d="100"/>
        </p:scale>
        <p:origin x="581" y="1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8/25/2025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8/25/2025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 fontScale="90000"/>
          </a:bodyPr>
          <a:lstStyle/>
          <a:p>
            <a:r>
              <a:rPr lang="en-US" sz="1600" dirty="0" smtClean="0"/>
              <a:t>WELL NAME: </a:t>
            </a:r>
            <a:r>
              <a:rPr lang="en-US" sz="1600" dirty="0" smtClean="0"/>
              <a:t>BELARDE 12-34, </a:t>
            </a:r>
            <a:r>
              <a:rPr lang="en-US" sz="1600" dirty="0" smtClean="0"/>
              <a:t>API #: </a:t>
            </a:r>
            <a:r>
              <a:rPr lang="en-US" sz="1600" dirty="0" smtClean="0"/>
              <a:t>071-09005, </a:t>
            </a:r>
            <a:r>
              <a:rPr lang="en-US" sz="1600" dirty="0" smtClean="0"/>
              <a:t>INSP. # </a:t>
            </a:r>
            <a:r>
              <a:rPr lang="en-US" sz="1600" dirty="0" smtClean="0"/>
              <a:t>716301430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 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57200" y="5486400"/>
            <a:ext cx="8305800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1: WELL SIGN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400" y="685800"/>
            <a:ext cx="6197600" cy="4648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flipV="1">
            <a:off x="457200" y="228600"/>
            <a:ext cx="8229600" cy="46038"/>
          </a:xfrm>
        </p:spPr>
        <p:txBody>
          <a:bodyPr>
            <a:normAutofit fontScale="90000"/>
          </a:bodyPr>
          <a:lstStyle/>
          <a:p>
            <a:r>
              <a:rPr lang="en-US" sz="1600" dirty="0" smtClean="0"/>
              <a:t> </a:t>
            </a:r>
            <a:br>
              <a:rPr lang="en-US" sz="1600" dirty="0" smtClean="0"/>
            </a:br>
            <a:r>
              <a:rPr lang="en-US" sz="1600" dirty="0" smtClean="0"/>
              <a:t> 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57200" y="5486400"/>
            <a:ext cx="8305800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2: LOCATION.</a:t>
            </a:r>
            <a:endParaRPr lang="en-US" sz="1200" dirty="0"/>
          </a:p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600" y="533400"/>
            <a:ext cx="6299200" cy="4724400"/>
          </a:xfrm>
        </p:spPr>
      </p:pic>
    </p:spTree>
    <p:extLst>
      <p:ext uri="{BB962C8B-B14F-4D97-AF65-F5344CB8AC3E}">
        <p14:creationId xmlns:p14="http://schemas.microsoft.com/office/powerpoint/2010/main" val="1313839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flipV="1">
            <a:off x="457200" y="228600"/>
            <a:ext cx="8229600" cy="46038"/>
          </a:xfrm>
        </p:spPr>
        <p:txBody>
          <a:bodyPr>
            <a:normAutofit fontScale="90000"/>
          </a:bodyPr>
          <a:lstStyle/>
          <a:p>
            <a:r>
              <a:rPr lang="en-US" sz="1600" dirty="0" smtClean="0"/>
              <a:t> </a:t>
            </a:r>
            <a:br>
              <a:rPr lang="en-US" sz="1600" dirty="0" smtClean="0"/>
            </a:br>
            <a:r>
              <a:rPr lang="en-US" sz="1600" dirty="0" smtClean="0"/>
              <a:t> 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57200" y="5486400"/>
            <a:ext cx="8305800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3: WELLHEAD AND EQUIPMENT.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8900" y="457200"/>
            <a:ext cx="6502400" cy="4876800"/>
          </a:xfrm>
        </p:spPr>
      </p:pic>
    </p:spTree>
    <p:extLst>
      <p:ext uri="{BB962C8B-B14F-4D97-AF65-F5344CB8AC3E}">
        <p14:creationId xmlns:p14="http://schemas.microsoft.com/office/powerpoint/2010/main" val="1667313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flipV="1">
            <a:off x="457200" y="228600"/>
            <a:ext cx="8229600" cy="46038"/>
          </a:xfrm>
        </p:spPr>
        <p:txBody>
          <a:bodyPr>
            <a:normAutofit fontScale="90000"/>
          </a:bodyPr>
          <a:lstStyle/>
          <a:p>
            <a:r>
              <a:rPr lang="en-US" sz="1600" dirty="0" smtClean="0"/>
              <a:t> </a:t>
            </a:r>
            <a:br>
              <a:rPr lang="en-US" sz="1600" dirty="0" smtClean="0"/>
            </a:br>
            <a:r>
              <a:rPr lang="en-US" sz="1600" dirty="0" smtClean="0"/>
              <a:t> 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57200" y="5486400"/>
            <a:ext cx="8305800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 smtClean="0"/>
              <a:t>4</a:t>
            </a:r>
            <a:r>
              <a:rPr lang="en-US" sz="1200" dirty="0" smtClean="0"/>
              <a:t>: </a:t>
            </a:r>
            <a:r>
              <a:rPr lang="en-US" sz="1200" dirty="0"/>
              <a:t>AREA OF IMPACTED SOIL NEAR COMPRESSOR SKID. </a:t>
            </a:r>
            <a:r>
              <a:rPr lang="en-US" sz="1200" dirty="0">
                <a:solidFill>
                  <a:srgbClr val="FF0000"/>
                </a:solidFill>
              </a:rPr>
              <a:t>Conduct maintenance on equipment, cleanup stained material and review self inspection processes. COMPLY WITH RULE 1002,.(2).</a:t>
            </a:r>
            <a:r>
              <a:rPr lang="en-US" sz="1200" dirty="0" smtClean="0">
                <a:solidFill>
                  <a:srgbClr val="FF0000"/>
                </a:solidFill>
              </a:rPr>
              <a:t>D. CA DATE 9-25-2025.</a:t>
            </a:r>
            <a:endParaRPr lang="en-US" sz="1200" dirty="0">
              <a:solidFill>
                <a:srgbClr val="FF0000"/>
              </a:solidFill>
            </a:endParaRP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8900" y="457200"/>
            <a:ext cx="6502400" cy="4876800"/>
          </a:xfrm>
        </p:spPr>
      </p:pic>
    </p:spTree>
    <p:extLst>
      <p:ext uri="{BB962C8B-B14F-4D97-AF65-F5344CB8AC3E}">
        <p14:creationId xmlns:p14="http://schemas.microsoft.com/office/powerpoint/2010/main" val="1205462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flipV="1">
            <a:off x="457200" y="228600"/>
            <a:ext cx="8229600" cy="46038"/>
          </a:xfrm>
        </p:spPr>
        <p:txBody>
          <a:bodyPr>
            <a:normAutofit fontScale="90000"/>
          </a:bodyPr>
          <a:lstStyle/>
          <a:p>
            <a:r>
              <a:rPr lang="en-US" sz="1600" dirty="0" smtClean="0"/>
              <a:t> </a:t>
            </a:r>
            <a:br>
              <a:rPr lang="en-US" sz="1600" dirty="0" smtClean="0"/>
            </a:br>
            <a:r>
              <a:rPr lang="en-US" sz="1600" dirty="0" smtClean="0"/>
              <a:t> 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57200" y="5486400"/>
            <a:ext cx="8305800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 smtClean="0"/>
              <a:t>5</a:t>
            </a:r>
            <a:r>
              <a:rPr lang="en-US" sz="1200" dirty="0" smtClean="0"/>
              <a:t>: </a:t>
            </a:r>
            <a:r>
              <a:rPr lang="en-US" sz="1200" dirty="0"/>
              <a:t>AREA OF IMPACTED SOIL NEAR COMPRESSOR SKID. </a:t>
            </a:r>
            <a:r>
              <a:rPr lang="en-US" sz="1200" dirty="0">
                <a:solidFill>
                  <a:srgbClr val="FF0000"/>
                </a:solidFill>
              </a:rPr>
              <a:t>Conduct maintenance on equipment, cleanup stained material and review self inspection processes. COMPLY WITH RULE 1002,.(2).</a:t>
            </a:r>
            <a:r>
              <a:rPr lang="en-US" sz="1200" dirty="0" smtClean="0">
                <a:solidFill>
                  <a:srgbClr val="FF0000"/>
                </a:solidFill>
              </a:rPr>
              <a:t>D. CA DATE 9-25-2025.</a:t>
            </a:r>
            <a:endParaRPr lang="en-US" sz="1200" dirty="0">
              <a:solidFill>
                <a:srgbClr val="FF0000"/>
              </a:solidFill>
            </a:endParaRP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8900" y="457200"/>
            <a:ext cx="6502400" cy="4876800"/>
          </a:xfrm>
        </p:spPr>
      </p:pic>
    </p:spTree>
    <p:extLst>
      <p:ext uri="{BB962C8B-B14F-4D97-AF65-F5344CB8AC3E}">
        <p14:creationId xmlns:p14="http://schemas.microsoft.com/office/powerpoint/2010/main" val="1607833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flipV="1">
            <a:off x="457200" y="228600"/>
            <a:ext cx="8229600" cy="46038"/>
          </a:xfrm>
        </p:spPr>
        <p:txBody>
          <a:bodyPr>
            <a:normAutofit fontScale="90000"/>
          </a:bodyPr>
          <a:lstStyle/>
          <a:p>
            <a:r>
              <a:rPr lang="en-US" sz="1600" dirty="0" smtClean="0"/>
              <a:t> </a:t>
            </a:r>
            <a:br>
              <a:rPr lang="en-US" sz="1600" dirty="0" smtClean="0"/>
            </a:br>
            <a:r>
              <a:rPr lang="en-US" sz="1600" dirty="0" smtClean="0"/>
              <a:t> 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57200" y="5486400"/>
            <a:ext cx="8305800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/>
              <a:t>6</a:t>
            </a:r>
            <a:r>
              <a:rPr lang="en-US" sz="1200" dirty="0" smtClean="0"/>
              <a:t>: </a:t>
            </a:r>
            <a:r>
              <a:rPr lang="en-US" sz="1200" dirty="0"/>
              <a:t>AREA OF IMPACTED SOIL NEAR </a:t>
            </a:r>
            <a:r>
              <a:rPr lang="en-US" sz="1200" dirty="0" smtClean="0"/>
              <a:t>PRIME MOVER ENGINE </a:t>
            </a:r>
            <a:r>
              <a:rPr lang="en-US" sz="1200" dirty="0"/>
              <a:t>SKID. </a:t>
            </a:r>
            <a:r>
              <a:rPr lang="en-US" sz="1200" dirty="0">
                <a:solidFill>
                  <a:srgbClr val="FF0000"/>
                </a:solidFill>
              </a:rPr>
              <a:t>Conduct maintenance on equipment, cleanup stained material and review self inspection processes. COMPLY WITH RULE 1002,.(2).</a:t>
            </a:r>
            <a:r>
              <a:rPr lang="en-US" sz="1200" dirty="0" smtClean="0">
                <a:solidFill>
                  <a:srgbClr val="FF0000"/>
                </a:solidFill>
              </a:rPr>
              <a:t>D. CA DATE 9-25-2025.</a:t>
            </a:r>
            <a:endParaRPr lang="en-US" sz="1200" dirty="0">
              <a:solidFill>
                <a:srgbClr val="FF0000"/>
              </a:solidFill>
            </a:endParaRP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8900" y="457200"/>
            <a:ext cx="6502400" cy="4876800"/>
          </a:xfrm>
        </p:spPr>
      </p:pic>
    </p:spTree>
    <p:extLst>
      <p:ext uri="{BB962C8B-B14F-4D97-AF65-F5344CB8AC3E}">
        <p14:creationId xmlns:p14="http://schemas.microsoft.com/office/powerpoint/2010/main" val="2113703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flipV="1">
            <a:off x="457200" y="228600"/>
            <a:ext cx="8229600" cy="46038"/>
          </a:xfrm>
        </p:spPr>
        <p:txBody>
          <a:bodyPr>
            <a:normAutofit fontScale="90000"/>
          </a:bodyPr>
          <a:lstStyle/>
          <a:p>
            <a:r>
              <a:rPr lang="en-US" sz="1600" dirty="0" smtClean="0"/>
              <a:t> </a:t>
            </a:r>
            <a:br>
              <a:rPr lang="en-US" sz="1600" dirty="0" smtClean="0"/>
            </a:br>
            <a:r>
              <a:rPr lang="en-US" sz="1600" dirty="0" smtClean="0"/>
              <a:t> 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57200" y="5486400"/>
            <a:ext cx="8305800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 smtClean="0"/>
              <a:t>7</a:t>
            </a:r>
            <a:r>
              <a:rPr lang="en-US" sz="1200" dirty="0" smtClean="0"/>
              <a:t>: </a:t>
            </a:r>
            <a:r>
              <a:rPr lang="en-US" sz="1200" dirty="0"/>
              <a:t>AREA OF IMPACTED SOIL NEAR </a:t>
            </a:r>
            <a:r>
              <a:rPr lang="en-US" sz="1200" dirty="0" smtClean="0"/>
              <a:t>WELLHEAD. </a:t>
            </a:r>
            <a:r>
              <a:rPr lang="en-US" sz="1200" dirty="0">
                <a:solidFill>
                  <a:srgbClr val="FF0000"/>
                </a:solidFill>
              </a:rPr>
              <a:t>Conduct maintenance on equipment, cleanup stained material and review self inspection processes. COMPLY WITH RULE 1002,.(2).</a:t>
            </a:r>
            <a:r>
              <a:rPr lang="en-US" sz="1200" dirty="0" smtClean="0">
                <a:solidFill>
                  <a:srgbClr val="FF0000"/>
                </a:solidFill>
              </a:rPr>
              <a:t>D. CA DATE 9-25-2025.</a:t>
            </a:r>
            <a:endParaRPr lang="en-US" sz="1200" dirty="0">
              <a:solidFill>
                <a:srgbClr val="FF0000"/>
              </a:solidFill>
            </a:endParaRP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8900" y="457200"/>
            <a:ext cx="6502400" cy="4876800"/>
          </a:xfrm>
        </p:spPr>
      </p:pic>
    </p:spTree>
    <p:extLst>
      <p:ext uri="{BB962C8B-B14F-4D97-AF65-F5344CB8AC3E}">
        <p14:creationId xmlns:p14="http://schemas.microsoft.com/office/powerpoint/2010/main" val="1699493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flipV="1">
            <a:off x="457200" y="228600"/>
            <a:ext cx="8229600" cy="46038"/>
          </a:xfrm>
        </p:spPr>
        <p:txBody>
          <a:bodyPr>
            <a:normAutofit fontScale="90000"/>
          </a:bodyPr>
          <a:lstStyle/>
          <a:p>
            <a:r>
              <a:rPr lang="en-US" sz="1600" dirty="0" smtClean="0"/>
              <a:t> </a:t>
            </a:r>
            <a:br>
              <a:rPr lang="en-US" sz="1600" dirty="0" smtClean="0"/>
            </a:br>
            <a:r>
              <a:rPr lang="en-US" sz="1600" dirty="0" smtClean="0"/>
              <a:t> 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57200" y="5486400"/>
            <a:ext cx="8305800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/>
              <a:t>8: </a:t>
            </a:r>
            <a:r>
              <a:rPr lang="en-US" sz="1200" dirty="0" err="1"/>
              <a:t>Bradenhead</a:t>
            </a:r>
            <a:r>
              <a:rPr lang="en-US" sz="1200" dirty="0"/>
              <a:t> inaccessible. </a:t>
            </a:r>
            <a:r>
              <a:rPr lang="en-US" sz="1200" dirty="0">
                <a:solidFill>
                  <a:srgbClr val="FF0000"/>
                </a:solidFill>
              </a:rPr>
              <a:t>Install appropriate fittings to allow </a:t>
            </a:r>
            <a:r>
              <a:rPr lang="en-US" sz="1200" dirty="0" err="1">
                <a:solidFill>
                  <a:srgbClr val="FF0000"/>
                </a:solidFill>
              </a:rPr>
              <a:t>bradenhead</a:t>
            </a:r>
            <a:r>
              <a:rPr lang="en-US" sz="1200" dirty="0">
                <a:solidFill>
                  <a:srgbClr val="FF0000"/>
                </a:solidFill>
              </a:rPr>
              <a:t> visual inspection as per Rule 419.a.(1), (2</a:t>
            </a:r>
            <a:r>
              <a:rPr lang="en-US" sz="1200" dirty="0" smtClean="0">
                <a:solidFill>
                  <a:srgbClr val="FF0000"/>
                </a:solidFill>
              </a:rPr>
              <a:t>) THIS IS THE SECOND NOTICE FOR THIS CORRECTIVE ACTION, IMMEDIATE ACTION IS REQUIRED.</a:t>
            </a:r>
            <a:endParaRPr lang="en-US" sz="1200" dirty="0">
              <a:solidFill>
                <a:srgbClr val="FF0000"/>
              </a:solidFill>
            </a:endParaRP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8900" y="457200"/>
            <a:ext cx="6502400" cy="4876800"/>
          </a:xfrm>
        </p:spPr>
      </p:pic>
    </p:spTree>
    <p:extLst>
      <p:ext uri="{BB962C8B-B14F-4D97-AF65-F5344CB8AC3E}">
        <p14:creationId xmlns:p14="http://schemas.microsoft.com/office/powerpoint/2010/main" val="1011898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flipV="1">
            <a:off x="457200" y="228600"/>
            <a:ext cx="8229600" cy="46038"/>
          </a:xfrm>
        </p:spPr>
        <p:txBody>
          <a:bodyPr>
            <a:normAutofit fontScale="90000"/>
          </a:bodyPr>
          <a:lstStyle/>
          <a:p>
            <a:r>
              <a:rPr lang="en-US" sz="1600" dirty="0" smtClean="0"/>
              <a:t> </a:t>
            </a:r>
            <a:br>
              <a:rPr lang="en-US" sz="1600" dirty="0" smtClean="0"/>
            </a:br>
            <a:r>
              <a:rPr lang="en-US" sz="1600" dirty="0" smtClean="0"/>
              <a:t> 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57200" y="5486400"/>
            <a:ext cx="8305800" cy="533400"/>
          </a:xfrm>
        </p:spPr>
        <p:txBody>
          <a:bodyPr>
            <a:normAutofit fontScale="92500" lnSpcReduction="20000"/>
          </a:bodyPr>
          <a:lstStyle/>
          <a:p>
            <a:r>
              <a:rPr lang="en-US" sz="1200" dirty="0" smtClean="0"/>
              <a:t>PHOTO </a:t>
            </a:r>
            <a:r>
              <a:rPr lang="en-US" sz="1200" dirty="0" smtClean="0"/>
              <a:t>9: APPEARS TO BE </a:t>
            </a:r>
            <a:r>
              <a:rPr lang="en-US" sz="1200" dirty="0"/>
              <a:t>ANTIFREEZE AND OILY WASTE IN COMPRESSOR SKID</a:t>
            </a:r>
            <a:r>
              <a:rPr lang="en-US" sz="1200" dirty="0">
                <a:solidFill>
                  <a:srgbClr val="FF0000"/>
                </a:solidFill>
              </a:rPr>
              <a:t>. DRAIN OILY WASTE REPAIR ALL LEAKS AND REMOVE IMPACTED SOIL PER RULE 1002..(2).D &amp; 1002.f.(2)B, Comply with general provisions of the oil and gas act for wildlife protection AND SB-181</a:t>
            </a:r>
            <a:r>
              <a:rPr lang="en-US" sz="1200" dirty="0" smtClean="0">
                <a:solidFill>
                  <a:srgbClr val="FF0000"/>
                </a:solidFill>
              </a:rPr>
              <a:t>. THIS IS THE SECOND NOTICE FOR THIS CORRECTIVE ACTION, IMMEDIATE ACTION IS REQUIRED. </a:t>
            </a:r>
            <a:r>
              <a:rPr lang="en-US" sz="1200" dirty="0" smtClean="0">
                <a:solidFill>
                  <a:srgbClr val="FF0000"/>
                </a:solidFill>
              </a:rPr>
              <a:t> </a:t>
            </a:r>
            <a:endParaRPr lang="en-US" sz="1200" dirty="0">
              <a:solidFill>
                <a:srgbClr val="FF0000"/>
              </a:solidFill>
            </a:endParaRP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8900" y="457200"/>
            <a:ext cx="6502400" cy="4876800"/>
          </a:xfrm>
        </p:spPr>
      </p:pic>
    </p:spTree>
    <p:extLst>
      <p:ext uri="{BB962C8B-B14F-4D97-AF65-F5344CB8AC3E}">
        <p14:creationId xmlns:p14="http://schemas.microsoft.com/office/powerpoint/2010/main" val="393480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2080</TotalTime>
  <Words>316</Words>
  <Application>Microsoft Office PowerPoint</Application>
  <PresentationFormat>On-screen Show (4:3)</PresentationFormat>
  <Paragraphs>18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Wingdings</vt:lpstr>
      <vt:lpstr>Office Theme</vt:lpstr>
      <vt:lpstr>WELL NAME: BELARDE 12-34, API #: 071-09005, INSP. # 716301430  </vt:lpstr>
      <vt:lpstr>   </vt:lpstr>
      <vt:lpstr>   </vt:lpstr>
      <vt:lpstr>   </vt:lpstr>
      <vt:lpstr>   </vt:lpstr>
      <vt:lpstr>   </vt:lpstr>
      <vt:lpstr>   </vt:lpstr>
      <vt:lpstr>   </vt:lpstr>
      <vt:lpstr>   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Beardslee, Tom</cp:lastModifiedBy>
  <cp:revision>190</cp:revision>
  <dcterms:created xsi:type="dcterms:W3CDTF">2014-10-03T21:02:56Z</dcterms:created>
  <dcterms:modified xsi:type="dcterms:W3CDTF">2025-08-25T19:53:36Z</dcterms:modified>
</cp:coreProperties>
</file>