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13"/>
  </p:notesMasterIdLst>
  <p:sldIdLst>
    <p:sldId id="256" r:id="rId2"/>
    <p:sldId id="260" r:id="rId3"/>
    <p:sldId id="259" r:id="rId4"/>
    <p:sldId id="257" r:id="rId5"/>
    <p:sldId id="258" r:id="rId6"/>
    <p:sldId id="261" r:id="rId7"/>
    <p:sldId id="265" r:id="rId8"/>
    <p:sldId id="266" r:id="rId9"/>
    <p:sldId id="267" r:id="rId10"/>
    <p:sldId id="268" r:id="rId11"/>
    <p:sldId id="269" r:id="rId12"/>
  </p:sldIdLst>
  <p:sldSz cx="9144000" cy="6858000" type="screen4x3"/>
  <p:notesSz cx="9144000" cy="6858000"/>
  <p:defaultTextStyle>
    <a:defPPr>
      <a:defRPr kern="0"/>
    </a:defPPr>
  </p:defaultTextStyle>
  <p:extLst>
    <p:ext uri="{EFAFB233-063F-42B5-8137-9DF3F51BA10A}">
      <p15:sldGuideLst xmlns:p15="http://schemas.microsoft.com/office/powerpoint/2012/main">
        <p15:guide id="1" orient="horz" pos="2880">
          <p15:clr>
            <a:srgbClr val="A4A3A4"/>
          </p15:clr>
        </p15:guide>
        <p15:guide id="2" pos="216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76" d="100"/>
          <a:sy n="76" d="100"/>
        </p:scale>
        <p:origin x="344" y="60"/>
      </p:cViewPr>
      <p:guideLst>
        <p:guide orient="horz" pos="2880"/>
        <p:guide pos="216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44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5180013" y="0"/>
            <a:ext cx="3962400" cy="344488"/>
          </a:xfrm>
          <a:prstGeom prst="rect">
            <a:avLst/>
          </a:prstGeom>
        </p:spPr>
        <p:txBody>
          <a:bodyPr vert="horz" lIns="91440" tIns="45720" rIns="91440" bIns="45720" rtlCol="0"/>
          <a:lstStyle>
            <a:lvl1pPr algn="r">
              <a:defRPr sz="1200"/>
            </a:lvl1pPr>
          </a:lstStyle>
          <a:p>
            <a:fld id="{3ACEB425-9125-4A89-A752-044FB6F44778}" type="datetimeFigureOut">
              <a:rPr lang="en-US" smtClean="0"/>
              <a:t>11/15/2024</a:t>
            </a:fld>
            <a:endParaRPr lang="en-US"/>
          </a:p>
        </p:txBody>
      </p:sp>
      <p:sp>
        <p:nvSpPr>
          <p:cNvPr id="4" name="Slide Image Placeholder 3"/>
          <p:cNvSpPr>
            <a:spLocks noGrp="1" noRot="1" noChangeAspect="1"/>
          </p:cNvSpPr>
          <p:nvPr>
            <p:ph type="sldImg" idx="2"/>
          </p:nvPr>
        </p:nvSpPr>
        <p:spPr>
          <a:xfrm>
            <a:off x="3028950" y="857250"/>
            <a:ext cx="3086100" cy="2314575"/>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914400" y="3300413"/>
            <a:ext cx="7315200" cy="2700337"/>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6513513"/>
            <a:ext cx="3962400" cy="3444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5180013" y="6513513"/>
            <a:ext cx="3962400" cy="344487"/>
          </a:xfrm>
          <a:prstGeom prst="rect">
            <a:avLst/>
          </a:prstGeom>
        </p:spPr>
        <p:txBody>
          <a:bodyPr vert="horz" lIns="91440" tIns="45720" rIns="91440" bIns="45720" rtlCol="0" anchor="b"/>
          <a:lstStyle>
            <a:lvl1pPr algn="r">
              <a:defRPr sz="1200"/>
            </a:lvl1pPr>
          </a:lstStyle>
          <a:p>
            <a:fld id="{FE27EE2D-ED37-4C8D-9B54-329311742E2A}" type="slidenum">
              <a:rPr lang="en-US" smtClean="0"/>
              <a:t>‹#›</a:t>
            </a:fld>
            <a:endParaRPr lang="en-US"/>
          </a:p>
        </p:txBody>
      </p:sp>
    </p:spTree>
    <p:extLst>
      <p:ext uri="{BB962C8B-B14F-4D97-AF65-F5344CB8AC3E}">
        <p14:creationId xmlns:p14="http://schemas.microsoft.com/office/powerpoint/2010/main" val="138843335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obj" preserve="1">
  <p:cSld name="Title Slide">
    <p:spTree>
      <p:nvGrpSpPr>
        <p:cNvPr id="1" name=""/>
        <p:cNvGrpSpPr/>
        <p:nvPr/>
      </p:nvGrpSpPr>
      <p:grpSpPr>
        <a:xfrm>
          <a:off x="0" y="0"/>
          <a:ext cx="0" cy="0"/>
          <a:chOff x="0" y="0"/>
          <a:chExt cx="0" cy="0"/>
        </a:xfrm>
      </p:grpSpPr>
      <p:sp>
        <p:nvSpPr>
          <p:cNvPr id="2" name="Holder 2"/>
          <p:cNvSpPr>
            <a:spLocks noGrp="1"/>
          </p:cNvSpPr>
          <p:nvPr>
            <p:ph type="ctrTitle"/>
          </p:nvPr>
        </p:nvSpPr>
        <p:spPr>
          <a:xfrm>
            <a:off x="3199002" y="1607312"/>
            <a:ext cx="3048635" cy="513714"/>
          </a:xfrm>
          <a:prstGeom prst="rect">
            <a:avLst/>
          </a:prstGeom>
        </p:spPr>
        <p:txBody>
          <a:bodyPr wrap="square" lIns="0" tIns="0" rIns="0" bIns="0">
            <a:spAutoFit/>
          </a:bodyPr>
          <a:lstStyle>
            <a:lvl1pPr>
              <a:defRPr/>
            </a:lvl1pPr>
          </a:lstStyle>
          <a:p>
            <a:endParaRPr/>
          </a:p>
        </p:txBody>
      </p:sp>
      <p:sp>
        <p:nvSpPr>
          <p:cNvPr id="3" name="Holder 3"/>
          <p:cNvSpPr>
            <a:spLocks noGrp="1"/>
          </p:cNvSpPr>
          <p:nvPr>
            <p:ph type="subTitle" idx="4"/>
          </p:nvPr>
        </p:nvSpPr>
        <p:spPr>
          <a:xfrm>
            <a:off x="1371600" y="3840480"/>
            <a:ext cx="6400800" cy="1714500"/>
          </a:xfrm>
          <a:prstGeom prst="rect">
            <a:avLst/>
          </a:prstGeom>
        </p:spPr>
        <p:txBody>
          <a:bodyPr wrap="square" lIns="0" tIns="0" rIns="0" bIns="0">
            <a:spAutoFit/>
          </a:bodyPr>
          <a:lstStyle>
            <a:lvl1pPr>
              <a:defRPr/>
            </a:lvl1pPr>
          </a:lstStyle>
          <a:p>
            <a:endParaRPr/>
          </a:p>
        </p:txBody>
      </p:sp>
      <p:sp>
        <p:nvSpPr>
          <p:cNvPr id="4" name="Holder 4"/>
          <p:cNvSpPr>
            <a:spLocks noGrp="1"/>
          </p:cNvSpPr>
          <p:nvPr>
            <p:ph type="ftr" sz="quarter" idx="5"/>
          </p:nvPr>
        </p:nvSpPr>
        <p:spPr/>
        <p:txBody>
          <a:bodyPr lIns="0" tIns="0" rIns="0" bIns="0"/>
          <a:lstStyle>
            <a:lvl1pPr>
              <a:defRPr sz="1200" b="0" i="0">
                <a:solidFill>
                  <a:srgbClr val="8A8A8A"/>
                </a:solidFill>
                <a:latin typeface="Calibri"/>
                <a:cs typeface="Calibri"/>
              </a:defRPr>
            </a:lvl1pPr>
          </a:lstStyle>
          <a:p>
            <a:pPr marL="12700">
              <a:lnSpc>
                <a:spcPts val="1240"/>
              </a:lnSpc>
            </a:pPr>
            <a:r>
              <a:rPr lang="en-US" smtClean="0"/>
              <a:t>Loc: 429093 | Date: 11/14/2024</a:t>
            </a:r>
            <a:endParaRPr spc="-10" dirty="0"/>
          </a:p>
        </p:txBody>
      </p:sp>
      <p:sp>
        <p:nvSpPr>
          <p:cNvPr id="5" name="Holder 5"/>
          <p:cNvSpPr>
            <a:spLocks noGrp="1"/>
          </p:cNvSpPr>
          <p:nvPr>
            <p:ph type="dt" sz="half" idx="6"/>
          </p:nvPr>
        </p:nvSpPr>
        <p:spPr/>
        <p:txBody>
          <a:bodyPr lIns="0" tIns="0" rIns="0" bIns="0"/>
          <a:lstStyle>
            <a:lvl1pPr algn="l">
              <a:defRPr>
                <a:solidFill>
                  <a:schemeClr val="tx1">
                    <a:tint val="75000"/>
                  </a:schemeClr>
                </a:solidFill>
              </a:defRPr>
            </a:lvl1pPr>
          </a:lstStyle>
          <a:p>
            <a:fld id="{FCA3E640-556D-4559-92D2-614F5765D1B1}" type="datetime1">
              <a:rPr lang="en-US" smtClean="0"/>
              <a:t>11/15/2024</a:t>
            </a:fld>
            <a:endParaRPr lang="en-US"/>
          </a:p>
        </p:txBody>
      </p:sp>
      <p:sp>
        <p:nvSpPr>
          <p:cNvPr id="6" name="Holder 6"/>
          <p:cNvSpPr>
            <a:spLocks noGrp="1"/>
          </p:cNvSpPr>
          <p:nvPr>
            <p:ph type="sldNum" sz="quarter" idx="7"/>
          </p:nvPr>
        </p:nvSpPr>
        <p:spPr/>
        <p:txBody>
          <a:bodyPr lIns="0" tIns="0" rIns="0" bIns="0"/>
          <a:lstStyle>
            <a:lvl1pPr>
              <a:defRPr sz="1200" b="0" i="0">
                <a:solidFill>
                  <a:srgbClr val="8A8A8A"/>
                </a:solidFill>
                <a:latin typeface="Calibri"/>
                <a:cs typeface="Calibri"/>
              </a:defRPr>
            </a:lvl1pPr>
          </a:lstStyle>
          <a:p>
            <a:pPr marL="38100">
              <a:lnSpc>
                <a:spcPts val="1240"/>
              </a:lnSpc>
            </a:pPr>
            <a:fld id="{81D60167-4931-47E6-BA6A-407CBD079E47}" type="slidenum">
              <a:rPr spc="-25" dirty="0"/>
              <a:t>‹#›</a:t>
            </a:fld>
            <a:endParaRPr spc="-25"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a:lvl1pPr>
          </a:lstStyle>
          <a:p>
            <a:endParaRPr/>
          </a:p>
        </p:txBody>
      </p:sp>
      <p:sp>
        <p:nvSpPr>
          <p:cNvPr id="3" name="Holder 3"/>
          <p:cNvSpPr>
            <a:spLocks noGrp="1"/>
          </p:cNvSpPr>
          <p:nvPr>
            <p:ph type="body" idx="1"/>
          </p:nvPr>
        </p:nvSpPr>
        <p:spPr/>
        <p:txBody>
          <a:bodyPr lIns="0" tIns="0" rIns="0" bIns="0"/>
          <a:lstStyle>
            <a:lvl1pPr>
              <a:defRPr/>
            </a:lvl1pPr>
          </a:lstStyle>
          <a:p>
            <a:endParaRPr/>
          </a:p>
        </p:txBody>
      </p:sp>
      <p:sp>
        <p:nvSpPr>
          <p:cNvPr id="4" name="Holder 4"/>
          <p:cNvSpPr>
            <a:spLocks noGrp="1"/>
          </p:cNvSpPr>
          <p:nvPr>
            <p:ph type="ftr" sz="quarter" idx="5"/>
          </p:nvPr>
        </p:nvSpPr>
        <p:spPr/>
        <p:txBody>
          <a:bodyPr lIns="0" tIns="0" rIns="0" bIns="0"/>
          <a:lstStyle>
            <a:lvl1pPr>
              <a:defRPr sz="1200" b="0" i="0">
                <a:solidFill>
                  <a:srgbClr val="8A8A8A"/>
                </a:solidFill>
                <a:latin typeface="Calibri"/>
                <a:cs typeface="Calibri"/>
              </a:defRPr>
            </a:lvl1pPr>
          </a:lstStyle>
          <a:p>
            <a:pPr marL="12700">
              <a:lnSpc>
                <a:spcPts val="1240"/>
              </a:lnSpc>
            </a:pPr>
            <a:r>
              <a:rPr lang="en-US" smtClean="0"/>
              <a:t>Loc: 429093 | Date: 11/14/2024</a:t>
            </a:r>
            <a:endParaRPr spc="-10" dirty="0"/>
          </a:p>
        </p:txBody>
      </p:sp>
      <p:sp>
        <p:nvSpPr>
          <p:cNvPr id="5" name="Holder 5"/>
          <p:cNvSpPr>
            <a:spLocks noGrp="1"/>
          </p:cNvSpPr>
          <p:nvPr>
            <p:ph type="dt" sz="half" idx="6"/>
          </p:nvPr>
        </p:nvSpPr>
        <p:spPr/>
        <p:txBody>
          <a:bodyPr lIns="0" tIns="0" rIns="0" bIns="0"/>
          <a:lstStyle>
            <a:lvl1pPr algn="l">
              <a:defRPr>
                <a:solidFill>
                  <a:schemeClr val="tx1">
                    <a:tint val="75000"/>
                  </a:schemeClr>
                </a:solidFill>
              </a:defRPr>
            </a:lvl1pPr>
          </a:lstStyle>
          <a:p>
            <a:fld id="{752B1ED9-5FC3-49CA-ABAD-47538E76FA41}" type="datetime1">
              <a:rPr lang="en-US" smtClean="0"/>
              <a:t>11/15/2024</a:t>
            </a:fld>
            <a:endParaRPr lang="en-US"/>
          </a:p>
        </p:txBody>
      </p:sp>
      <p:sp>
        <p:nvSpPr>
          <p:cNvPr id="6" name="Holder 6"/>
          <p:cNvSpPr>
            <a:spLocks noGrp="1"/>
          </p:cNvSpPr>
          <p:nvPr>
            <p:ph type="sldNum" sz="quarter" idx="7"/>
          </p:nvPr>
        </p:nvSpPr>
        <p:spPr/>
        <p:txBody>
          <a:bodyPr lIns="0" tIns="0" rIns="0" bIns="0"/>
          <a:lstStyle>
            <a:lvl1pPr>
              <a:defRPr sz="1200" b="0" i="0">
                <a:solidFill>
                  <a:srgbClr val="8A8A8A"/>
                </a:solidFill>
                <a:latin typeface="Calibri"/>
                <a:cs typeface="Calibri"/>
              </a:defRPr>
            </a:lvl1pPr>
          </a:lstStyle>
          <a:p>
            <a:pPr marL="38100">
              <a:lnSpc>
                <a:spcPts val="1240"/>
              </a:lnSpc>
            </a:pPr>
            <a:fld id="{81D60167-4931-47E6-BA6A-407CBD079E47}" type="slidenum">
              <a:rPr spc="-25" dirty="0"/>
              <a:t>‹#›</a:t>
            </a:fld>
            <a:endParaRPr spc="-25"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wo Content">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a:lvl1pPr>
          </a:lstStyle>
          <a:p>
            <a:endParaRPr/>
          </a:p>
        </p:txBody>
      </p:sp>
      <p:sp>
        <p:nvSpPr>
          <p:cNvPr id="3" name="Holder 3"/>
          <p:cNvSpPr>
            <a:spLocks noGrp="1"/>
          </p:cNvSpPr>
          <p:nvPr>
            <p:ph sz="half" idx="2"/>
          </p:nvPr>
        </p:nvSpPr>
        <p:spPr>
          <a:xfrm>
            <a:off x="457200" y="1577340"/>
            <a:ext cx="3977640" cy="4526280"/>
          </a:xfrm>
          <a:prstGeom prst="rect">
            <a:avLst/>
          </a:prstGeom>
        </p:spPr>
        <p:txBody>
          <a:bodyPr wrap="square" lIns="0" tIns="0" rIns="0" bIns="0">
            <a:spAutoFit/>
          </a:bodyPr>
          <a:lstStyle>
            <a:lvl1pPr>
              <a:defRPr/>
            </a:lvl1pPr>
          </a:lstStyle>
          <a:p>
            <a:endParaRPr/>
          </a:p>
        </p:txBody>
      </p:sp>
      <p:sp>
        <p:nvSpPr>
          <p:cNvPr id="4" name="Holder 4"/>
          <p:cNvSpPr>
            <a:spLocks noGrp="1"/>
          </p:cNvSpPr>
          <p:nvPr>
            <p:ph sz="half" idx="3"/>
          </p:nvPr>
        </p:nvSpPr>
        <p:spPr>
          <a:xfrm>
            <a:off x="4709160" y="1577340"/>
            <a:ext cx="3977640" cy="4526280"/>
          </a:xfrm>
          <a:prstGeom prst="rect">
            <a:avLst/>
          </a:prstGeom>
        </p:spPr>
        <p:txBody>
          <a:bodyPr wrap="square" lIns="0" tIns="0" rIns="0" bIns="0">
            <a:spAutoFit/>
          </a:bodyPr>
          <a:lstStyle>
            <a:lvl1pPr>
              <a:defRPr/>
            </a:lvl1pPr>
          </a:lstStyle>
          <a:p>
            <a:endParaRPr/>
          </a:p>
        </p:txBody>
      </p:sp>
      <p:sp>
        <p:nvSpPr>
          <p:cNvPr id="5" name="Holder 5"/>
          <p:cNvSpPr>
            <a:spLocks noGrp="1"/>
          </p:cNvSpPr>
          <p:nvPr>
            <p:ph type="ftr" sz="quarter" idx="5"/>
          </p:nvPr>
        </p:nvSpPr>
        <p:spPr/>
        <p:txBody>
          <a:bodyPr lIns="0" tIns="0" rIns="0" bIns="0"/>
          <a:lstStyle>
            <a:lvl1pPr>
              <a:defRPr sz="1200" b="0" i="0">
                <a:solidFill>
                  <a:srgbClr val="8A8A8A"/>
                </a:solidFill>
                <a:latin typeface="Calibri"/>
                <a:cs typeface="Calibri"/>
              </a:defRPr>
            </a:lvl1pPr>
          </a:lstStyle>
          <a:p>
            <a:pPr marL="12700">
              <a:lnSpc>
                <a:spcPts val="1240"/>
              </a:lnSpc>
            </a:pPr>
            <a:r>
              <a:rPr lang="en-US" smtClean="0"/>
              <a:t>Loc: 429093 | Date: 11/14/2024</a:t>
            </a:r>
            <a:endParaRPr spc="-10" dirty="0"/>
          </a:p>
        </p:txBody>
      </p:sp>
      <p:sp>
        <p:nvSpPr>
          <p:cNvPr id="6" name="Holder 6"/>
          <p:cNvSpPr>
            <a:spLocks noGrp="1"/>
          </p:cNvSpPr>
          <p:nvPr>
            <p:ph type="dt" sz="half" idx="6"/>
          </p:nvPr>
        </p:nvSpPr>
        <p:spPr/>
        <p:txBody>
          <a:bodyPr lIns="0" tIns="0" rIns="0" bIns="0"/>
          <a:lstStyle>
            <a:lvl1pPr algn="l">
              <a:defRPr>
                <a:solidFill>
                  <a:schemeClr val="tx1">
                    <a:tint val="75000"/>
                  </a:schemeClr>
                </a:solidFill>
              </a:defRPr>
            </a:lvl1pPr>
          </a:lstStyle>
          <a:p>
            <a:fld id="{6AC99814-1194-4D15-9146-755F7264BEDE}" type="datetime1">
              <a:rPr lang="en-US" smtClean="0"/>
              <a:t>11/15/2024</a:t>
            </a:fld>
            <a:endParaRPr lang="en-US"/>
          </a:p>
        </p:txBody>
      </p:sp>
      <p:sp>
        <p:nvSpPr>
          <p:cNvPr id="7" name="Holder 7"/>
          <p:cNvSpPr>
            <a:spLocks noGrp="1"/>
          </p:cNvSpPr>
          <p:nvPr>
            <p:ph type="sldNum" sz="quarter" idx="7"/>
          </p:nvPr>
        </p:nvSpPr>
        <p:spPr/>
        <p:txBody>
          <a:bodyPr lIns="0" tIns="0" rIns="0" bIns="0"/>
          <a:lstStyle>
            <a:lvl1pPr>
              <a:defRPr sz="1200" b="0" i="0">
                <a:solidFill>
                  <a:srgbClr val="8A8A8A"/>
                </a:solidFill>
                <a:latin typeface="Calibri"/>
                <a:cs typeface="Calibri"/>
              </a:defRPr>
            </a:lvl1pPr>
          </a:lstStyle>
          <a:p>
            <a:pPr marL="38100">
              <a:lnSpc>
                <a:spcPts val="1240"/>
              </a:lnSpc>
            </a:pPr>
            <a:fld id="{81D60167-4931-47E6-BA6A-407CBD079E47}" type="slidenum">
              <a:rPr spc="-25" dirty="0"/>
              <a:t>‹#›</a:t>
            </a:fld>
            <a:endParaRPr spc="-25"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Title Only">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a:lvl1pPr>
          </a:lstStyle>
          <a:p>
            <a:endParaRPr/>
          </a:p>
        </p:txBody>
      </p:sp>
      <p:sp>
        <p:nvSpPr>
          <p:cNvPr id="3" name="Holder 3"/>
          <p:cNvSpPr>
            <a:spLocks noGrp="1"/>
          </p:cNvSpPr>
          <p:nvPr>
            <p:ph type="ftr" sz="quarter" idx="5"/>
          </p:nvPr>
        </p:nvSpPr>
        <p:spPr/>
        <p:txBody>
          <a:bodyPr lIns="0" tIns="0" rIns="0" bIns="0"/>
          <a:lstStyle>
            <a:lvl1pPr>
              <a:defRPr sz="1200" b="0" i="0">
                <a:solidFill>
                  <a:srgbClr val="8A8A8A"/>
                </a:solidFill>
                <a:latin typeface="Calibri"/>
                <a:cs typeface="Calibri"/>
              </a:defRPr>
            </a:lvl1pPr>
          </a:lstStyle>
          <a:p>
            <a:pPr marL="12700">
              <a:lnSpc>
                <a:spcPts val="1240"/>
              </a:lnSpc>
            </a:pPr>
            <a:r>
              <a:rPr lang="en-US" smtClean="0"/>
              <a:t>Loc: 429093 | Date: 11/14/2024</a:t>
            </a:r>
            <a:endParaRPr spc="-10" dirty="0"/>
          </a:p>
        </p:txBody>
      </p:sp>
      <p:sp>
        <p:nvSpPr>
          <p:cNvPr id="4" name="Holder 4"/>
          <p:cNvSpPr>
            <a:spLocks noGrp="1"/>
          </p:cNvSpPr>
          <p:nvPr>
            <p:ph type="dt" sz="half" idx="6"/>
          </p:nvPr>
        </p:nvSpPr>
        <p:spPr/>
        <p:txBody>
          <a:bodyPr lIns="0" tIns="0" rIns="0" bIns="0"/>
          <a:lstStyle>
            <a:lvl1pPr algn="l">
              <a:defRPr>
                <a:solidFill>
                  <a:schemeClr val="tx1">
                    <a:tint val="75000"/>
                  </a:schemeClr>
                </a:solidFill>
              </a:defRPr>
            </a:lvl1pPr>
          </a:lstStyle>
          <a:p>
            <a:fld id="{4C5828B5-86FE-464E-BF4E-2796E57CB304}" type="datetime1">
              <a:rPr lang="en-US" smtClean="0"/>
              <a:t>11/15/2024</a:t>
            </a:fld>
            <a:endParaRPr lang="en-US"/>
          </a:p>
        </p:txBody>
      </p:sp>
      <p:sp>
        <p:nvSpPr>
          <p:cNvPr id="5" name="Holder 5"/>
          <p:cNvSpPr>
            <a:spLocks noGrp="1"/>
          </p:cNvSpPr>
          <p:nvPr>
            <p:ph type="sldNum" sz="quarter" idx="7"/>
          </p:nvPr>
        </p:nvSpPr>
        <p:spPr/>
        <p:txBody>
          <a:bodyPr lIns="0" tIns="0" rIns="0" bIns="0"/>
          <a:lstStyle>
            <a:lvl1pPr>
              <a:defRPr sz="1200" b="0" i="0">
                <a:solidFill>
                  <a:srgbClr val="8A8A8A"/>
                </a:solidFill>
                <a:latin typeface="Calibri"/>
                <a:cs typeface="Calibri"/>
              </a:defRPr>
            </a:lvl1pPr>
          </a:lstStyle>
          <a:p>
            <a:pPr marL="38100">
              <a:lnSpc>
                <a:spcPts val="1240"/>
              </a:lnSpc>
            </a:pPr>
            <a:fld id="{81D60167-4931-47E6-BA6A-407CBD079E47}" type="slidenum">
              <a:rPr spc="-25" dirty="0"/>
              <a:t>‹#›</a:t>
            </a:fld>
            <a:endParaRPr spc="-25"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obj" preserve="1">
  <p:cSld name="Blank">
    <p:spTree>
      <p:nvGrpSpPr>
        <p:cNvPr id="1" name=""/>
        <p:cNvGrpSpPr/>
        <p:nvPr/>
      </p:nvGrpSpPr>
      <p:grpSpPr>
        <a:xfrm>
          <a:off x="0" y="0"/>
          <a:ext cx="0" cy="0"/>
          <a:chOff x="0" y="0"/>
          <a:chExt cx="0" cy="0"/>
        </a:xfrm>
      </p:grpSpPr>
      <p:sp>
        <p:nvSpPr>
          <p:cNvPr id="2" name="Holder 2"/>
          <p:cNvSpPr>
            <a:spLocks noGrp="1"/>
          </p:cNvSpPr>
          <p:nvPr>
            <p:ph type="ftr" sz="quarter" idx="5"/>
          </p:nvPr>
        </p:nvSpPr>
        <p:spPr/>
        <p:txBody>
          <a:bodyPr lIns="0" tIns="0" rIns="0" bIns="0"/>
          <a:lstStyle>
            <a:lvl1pPr>
              <a:defRPr sz="1200" b="0" i="0">
                <a:solidFill>
                  <a:srgbClr val="8A8A8A"/>
                </a:solidFill>
                <a:latin typeface="Calibri"/>
                <a:cs typeface="Calibri"/>
              </a:defRPr>
            </a:lvl1pPr>
          </a:lstStyle>
          <a:p>
            <a:pPr marL="12700">
              <a:lnSpc>
                <a:spcPts val="1240"/>
              </a:lnSpc>
            </a:pPr>
            <a:r>
              <a:rPr lang="en-US" smtClean="0"/>
              <a:t>Loc: 429093 | Date: 11/14/2024</a:t>
            </a:r>
            <a:endParaRPr spc="-10" dirty="0"/>
          </a:p>
        </p:txBody>
      </p:sp>
      <p:sp>
        <p:nvSpPr>
          <p:cNvPr id="3" name="Holder 3"/>
          <p:cNvSpPr>
            <a:spLocks noGrp="1"/>
          </p:cNvSpPr>
          <p:nvPr>
            <p:ph type="dt" sz="half" idx="6"/>
          </p:nvPr>
        </p:nvSpPr>
        <p:spPr/>
        <p:txBody>
          <a:bodyPr lIns="0" tIns="0" rIns="0" bIns="0"/>
          <a:lstStyle>
            <a:lvl1pPr algn="l">
              <a:defRPr>
                <a:solidFill>
                  <a:schemeClr val="tx1">
                    <a:tint val="75000"/>
                  </a:schemeClr>
                </a:solidFill>
              </a:defRPr>
            </a:lvl1pPr>
          </a:lstStyle>
          <a:p>
            <a:fld id="{B1CABE09-0474-4116-AFBB-41AA183EDCC0}" type="datetime1">
              <a:rPr lang="en-US" smtClean="0"/>
              <a:t>11/15/2024</a:t>
            </a:fld>
            <a:endParaRPr lang="en-US"/>
          </a:p>
        </p:txBody>
      </p:sp>
      <p:sp>
        <p:nvSpPr>
          <p:cNvPr id="4" name="Holder 4"/>
          <p:cNvSpPr>
            <a:spLocks noGrp="1"/>
          </p:cNvSpPr>
          <p:nvPr>
            <p:ph type="sldNum" sz="quarter" idx="7"/>
          </p:nvPr>
        </p:nvSpPr>
        <p:spPr/>
        <p:txBody>
          <a:bodyPr lIns="0" tIns="0" rIns="0" bIns="0"/>
          <a:lstStyle>
            <a:lvl1pPr>
              <a:defRPr sz="1200" b="0" i="0">
                <a:solidFill>
                  <a:srgbClr val="8A8A8A"/>
                </a:solidFill>
                <a:latin typeface="Calibri"/>
                <a:cs typeface="Calibri"/>
              </a:defRPr>
            </a:lvl1pPr>
          </a:lstStyle>
          <a:p>
            <a:pPr marL="38100">
              <a:lnSpc>
                <a:spcPts val="1240"/>
              </a:lnSpc>
            </a:pPr>
            <a:fld id="{81D60167-4931-47E6-BA6A-407CBD079E47}" type="slidenum">
              <a:rPr spc="-25" dirty="0"/>
              <a:t>‹#›</a:t>
            </a:fld>
            <a:endParaRPr spc="-25" dirty="0"/>
          </a:p>
        </p:txBody>
      </p:sp>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older 2"/>
          <p:cNvSpPr>
            <a:spLocks noGrp="1"/>
          </p:cNvSpPr>
          <p:nvPr>
            <p:ph type="title"/>
          </p:nvPr>
        </p:nvSpPr>
        <p:spPr>
          <a:xfrm>
            <a:off x="457200" y="274320"/>
            <a:ext cx="8229600" cy="1097280"/>
          </a:xfrm>
          <a:prstGeom prst="rect">
            <a:avLst/>
          </a:prstGeom>
        </p:spPr>
        <p:txBody>
          <a:bodyPr wrap="square" lIns="0" tIns="0" rIns="0" bIns="0">
            <a:spAutoFit/>
          </a:bodyPr>
          <a:lstStyle>
            <a:lvl1pPr>
              <a:defRPr/>
            </a:lvl1pPr>
          </a:lstStyle>
          <a:p>
            <a:endParaRPr/>
          </a:p>
        </p:txBody>
      </p:sp>
      <p:sp>
        <p:nvSpPr>
          <p:cNvPr id="3" name="Holder 3"/>
          <p:cNvSpPr>
            <a:spLocks noGrp="1"/>
          </p:cNvSpPr>
          <p:nvPr>
            <p:ph type="body" idx="1"/>
          </p:nvPr>
        </p:nvSpPr>
        <p:spPr>
          <a:xfrm>
            <a:off x="457200" y="1577340"/>
            <a:ext cx="8229600" cy="4526280"/>
          </a:xfrm>
          <a:prstGeom prst="rect">
            <a:avLst/>
          </a:prstGeom>
        </p:spPr>
        <p:txBody>
          <a:bodyPr wrap="square" lIns="0" tIns="0" rIns="0" bIns="0">
            <a:spAutoFit/>
          </a:bodyPr>
          <a:lstStyle>
            <a:lvl1pPr>
              <a:defRPr/>
            </a:lvl1pPr>
          </a:lstStyle>
          <a:p>
            <a:endParaRPr/>
          </a:p>
        </p:txBody>
      </p:sp>
      <p:sp>
        <p:nvSpPr>
          <p:cNvPr id="4" name="Holder 4"/>
          <p:cNvSpPr>
            <a:spLocks noGrp="1"/>
          </p:cNvSpPr>
          <p:nvPr>
            <p:ph type="ftr" sz="quarter" idx="5"/>
          </p:nvPr>
        </p:nvSpPr>
        <p:spPr>
          <a:xfrm>
            <a:off x="3654678" y="6463690"/>
            <a:ext cx="2215515" cy="177800"/>
          </a:xfrm>
          <a:prstGeom prst="rect">
            <a:avLst/>
          </a:prstGeom>
        </p:spPr>
        <p:txBody>
          <a:bodyPr wrap="square" lIns="0" tIns="0" rIns="0" bIns="0">
            <a:spAutoFit/>
          </a:bodyPr>
          <a:lstStyle>
            <a:lvl1pPr>
              <a:defRPr sz="1200" b="0" i="0">
                <a:solidFill>
                  <a:srgbClr val="8A8A8A"/>
                </a:solidFill>
                <a:latin typeface="Calibri"/>
                <a:cs typeface="Calibri"/>
              </a:defRPr>
            </a:lvl1pPr>
          </a:lstStyle>
          <a:p>
            <a:pPr marL="12700">
              <a:lnSpc>
                <a:spcPts val="1240"/>
              </a:lnSpc>
            </a:pPr>
            <a:r>
              <a:rPr lang="en-US" smtClean="0"/>
              <a:t>Loc: 429093 | Date: 11/14/2024</a:t>
            </a:r>
            <a:endParaRPr spc="-10" dirty="0"/>
          </a:p>
        </p:txBody>
      </p:sp>
      <p:sp>
        <p:nvSpPr>
          <p:cNvPr id="5" name="Holder 5"/>
          <p:cNvSpPr>
            <a:spLocks noGrp="1"/>
          </p:cNvSpPr>
          <p:nvPr>
            <p:ph type="dt" sz="half" idx="6"/>
          </p:nvPr>
        </p:nvSpPr>
        <p:spPr>
          <a:xfrm>
            <a:off x="457200" y="6377940"/>
            <a:ext cx="2103120" cy="342900"/>
          </a:xfrm>
          <a:prstGeom prst="rect">
            <a:avLst/>
          </a:prstGeom>
        </p:spPr>
        <p:txBody>
          <a:bodyPr wrap="square" lIns="0" tIns="0" rIns="0" bIns="0">
            <a:spAutoFit/>
          </a:bodyPr>
          <a:lstStyle>
            <a:lvl1pPr algn="l">
              <a:defRPr>
                <a:solidFill>
                  <a:schemeClr val="tx1">
                    <a:tint val="75000"/>
                  </a:schemeClr>
                </a:solidFill>
              </a:defRPr>
            </a:lvl1pPr>
          </a:lstStyle>
          <a:p>
            <a:fld id="{8A00D6D5-148B-4639-853E-C216302661AA}" type="datetime1">
              <a:rPr lang="en-US" smtClean="0"/>
              <a:t>11/15/2024</a:t>
            </a:fld>
            <a:endParaRPr lang="en-US"/>
          </a:p>
        </p:txBody>
      </p:sp>
      <p:sp>
        <p:nvSpPr>
          <p:cNvPr id="6" name="Holder 6"/>
          <p:cNvSpPr>
            <a:spLocks noGrp="1"/>
          </p:cNvSpPr>
          <p:nvPr>
            <p:ph type="sldNum" sz="quarter" idx="7"/>
          </p:nvPr>
        </p:nvSpPr>
        <p:spPr>
          <a:xfrm>
            <a:off x="8400313" y="6463690"/>
            <a:ext cx="244475" cy="177800"/>
          </a:xfrm>
          <a:prstGeom prst="rect">
            <a:avLst/>
          </a:prstGeom>
        </p:spPr>
        <p:txBody>
          <a:bodyPr wrap="square" lIns="0" tIns="0" rIns="0" bIns="0">
            <a:spAutoFit/>
          </a:bodyPr>
          <a:lstStyle>
            <a:lvl1pPr>
              <a:defRPr sz="1200" b="0" i="0">
                <a:solidFill>
                  <a:srgbClr val="8A8A8A"/>
                </a:solidFill>
                <a:latin typeface="Calibri"/>
                <a:cs typeface="Calibri"/>
              </a:defRPr>
            </a:lvl1pPr>
          </a:lstStyle>
          <a:p>
            <a:pPr marL="38100">
              <a:lnSpc>
                <a:spcPts val="1240"/>
              </a:lnSpc>
            </a:pPr>
            <a:fld id="{81D60167-4931-47E6-BA6A-407CBD079E47}" type="slidenum">
              <a:rPr spc="-25" dirty="0"/>
              <a:t>‹#›</a:t>
            </a:fld>
            <a:endParaRPr spc="-25" dirty="0"/>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Lst>
  <p:hf hdr="0" dt="0"/>
  <p:txStyles>
    <p:titleStyle>
      <a:lvl1pPr>
        <a:defRPr>
          <a:latin typeface="+mj-lt"/>
          <a:ea typeface="+mj-ea"/>
          <a:cs typeface="+mj-cs"/>
        </a:defRPr>
      </a:lvl1pPr>
    </p:titleStyle>
    <p:body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p:bodyStyle>
    <p:other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jpeg"/><Relationship Id="rId1" Type="http://schemas.openxmlformats.org/officeDocument/2006/relationships/slideLayout" Target="../slideLayouts/slideLayout5.xml"/></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3.jpeg"/><Relationship Id="rId1" Type="http://schemas.openxmlformats.org/officeDocument/2006/relationships/slideLayout" Target="../slideLayouts/slideLayout5.xml"/></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4.jpeg"/><Relationship Id="rId1" Type="http://schemas.openxmlformats.org/officeDocument/2006/relationships/slideLayout" Target="../slideLayouts/slideLayout5.xml"/></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5.jpeg"/><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6.jpeg"/><Relationship Id="rId1" Type="http://schemas.openxmlformats.org/officeDocument/2006/relationships/slideLayout" Target="../slideLayouts/slideLayout5.xml"/></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7.jpeg"/><Relationship Id="rId1" Type="http://schemas.openxmlformats.org/officeDocument/2006/relationships/slideLayout" Target="../slideLayouts/slideLayout5.xml"/></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8.jpeg"/><Relationship Id="rId1" Type="http://schemas.openxmlformats.org/officeDocument/2006/relationships/slideLayout" Target="../slideLayouts/slideLayout5.xml"/></Relationships>
</file>

<file path=ppt/slides/_rels/slide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9.jpeg"/><Relationship Id="rId1" Type="http://schemas.openxmlformats.org/officeDocument/2006/relationships/slideLayout" Target="../slideLayouts/slideLayout5.xml"/></Relationships>
</file>

<file path=ppt/slides/_rels/slide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0.jpeg"/><Relationship Id="rId1" Type="http://schemas.openxmlformats.org/officeDocument/2006/relationships/slideLayout" Target="../slideLayouts/slideLayout5.xml"/></Relationships>
</file>

<file path=ppt/slides/_rels/slide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1.jpeg"/><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txBox="1"/>
          <p:nvPr/>
        </p:nvSpPr>
        <p:spPr>
          <a:xfrm>
            <a:off x="3276600" y="1607312"/>
            <a:ext cx="3048635" cy="513715"/>
          </a:xfrm>
          <a:prstGeom prst="rect">
            <a:avLst/>
          </a:prstGeom>
        </p:spPr>
        <p:txBody>
          <a:bodyPr vert="horz" wrap="square" lIns="0" tIns="13335" rIns="0" bIns="0" rtlCol="0">
            <a:spAutoFit/>
          </a:bodyPr>
          <a:lstStyle/>
          <a:p>
            <a:pPr marL="12700">
              <a:lnSpc>
                <a:spcPct val="100000"/>
              </a:lnSpc>
              <a:spcBef>
                <a:spcPts val="105"/>
              </a:spcBef>
            </a:pPr>
            <a:r>
              <a:rPr sz="3200" b="1" dirty="0">
                <a:solidFill>
                  <a:srgbClr val="8A8A8A"/>
                </a:solidFill>
                <a:latin typeface="Calibri"/>
                <a:cs typeface="Calibri"/>
              </a:rPr>
              <a:t>Inspection</a:t>
            </a:r>
            <a:r>
              <a:rPr sz="3200" b="1" spc="-30" dirty="0">
                <a:solidFill>
                  <a:srgbClr val="8A8A8A"/>
                </a:solidFill>
                <a:latin typeface="Calibri"/>
                <a:cs typeface="Calibri"/>
              </a:rPr>
              <a:t> </a:t>
            </a:r>
            <a:r>
              <a:rPr sz="3200" b="1" spc="-10" dirty="0">
                <a:solidFill>
                  <a:srgbClr val="8A8A8A"/>
                </a:solidFill>
                <a:latin typeface="Calibri"/>
                <a:cs typeface="Calibri"/>
              </a:rPr>
              <a:t>Photos</a:t>
            </a:r>
            <a:endParaRPr sz="3200" dirty="0">
              <a:latin typeface="Calibri"/>
              <a:cs typeface="Calibri"/>
            </a:endParaRPr>
          </a:p>
        </p:txBody>
      </p:sp>
      <p:sp>
        <p:nvSpPr>
          <p:cNvPr id="3" name="object 3"/>
          <p:cNvSpPr txBox="1"/>
          <p:nvPr/>
        </p:nvSpPr>
        <p:spPr>
          <a:xfrm>
            <a:off x="1981200" y="2121027"/>
            <a:ext cx="5257800" cy="1304844"/>
          </a:xfrm>
          <a:prstGeom prst="rect">
            <a:avLst/>
          </a:prstGeom>
        </p:spPr>
        <p:txBody>
          <a:bodyPr vert="horz" wrap="square" lIns="0" tIns="12065" rIns="0" bIns="0" rtlCol="0">
            <a:spAutoFit/>
          </a:bodyPr>
          <a:lstStyle/>
          <a:p>
            <a:pPr marL="12700" marR="5080" indent="1412240" algn="l">
              <a:lnSpc>
                <a:spcPct val="100000"/>
              </a:lnSpc>
              <a:spcBef>
                <a:spcPts val="95"/>
              </a:spcBef>
            </a:pPr>
            <a:r>
              <a:rPr lang="en-US" sz="2800" dirty="0" smtClean="0">
                <a:solidFill>
                  <a:srgbClr val="8A8A8A"/>
                </a:solidFill>
                <a:latin typeface="Calibri"/>
                <a:cs typeface="Calibri"/>
              </a:rPr>
              <a:t>     </a:t>
            </a:r>
            <a:r>
              <a:rPr lang="en-US" sz="2800" dirty="0" err="1" smtClean="0">
                <a:solidFill>
                  <a:srgbClr val="8A8A8A"/>
                </a:solidFill>
                <a:latin typeface="Calibri"/>
                <a:cs typeface="Calibri"/>
              </a:rPr>
              <a:t>Loc</a:t>
            </a:r>
            <a:r>
              <a:rPr lang="en-US" sz="2800" dirty="0" smtClean="0">
                <a:solidFill>
                  <a:srgbClr val="8A8A8A"/>
                </a:solidFill>
                <a:latin typeface="Calibri"/>
                <a:cs typeface="Calibri"/>
              </a:rPr>
              <a:t>: 429093               </a:t>
            </a:r>
            <a:r>
              <a:rPr lang="en-US" sz="2800" spc="-10" dirty="0" smtClean="0">
                <a:solidFill>
                  <a:srgbClr val="8A8A8A"/>
                </a:solidFill>
                <a:latin typeface="Calibri"/>
                <a:cs typeface="Calibri"/>
              </a:rPr>
              <a:t>	</a:t>
            </a:r>
            <a:r>
              <a:rPr sz="2800" spc="-10" dirty="0" smtClean="0">
                <a:solidFill>
                  <a:srgbClr val="8A8A8A"/>
                </a:solidFill>
                <a:latin typeface="Calibri"/>
                <a:cs typeface="Calibri"/>
              </a:rPr>
              <a:t>Operator:</a:t>
            </a:r>
            <a:r>
              <a:rPr lang="en-US" sz="2800" spc="-10" dirty="0" smtClean="0">
                <a:solidFill>
                  <a:srgbClr val="8A8A8A"/>
                </a:solidFill>
                <a:latin typeface="Calibri"/>
                <a:cs typeface="Calibri"/>
              </a:rPr>
              <a:t> </a:t>
            </a:r>
            <a:r>
              <a:rPr lang="en-US" sz="2000" dirty="0" smtClean="0">
                <a:latin typeface="Calibri"/>
                <a:cs typeface="Calibri"/>
              </a:rPr>
              <a:t>AUSCO PETROLEUM INC	</a:t>
            </a:r>
            <a:r>
              <a:rPr sz="2800" dirty="0" smtClean="0">
                <a:solidFill>
                  <a:srgbClr val="8A8A8A"/>
                </a:solidFill>
                <a:latin typeface="Calibri"/>
                <a:cs typeface="Calibri"/>
              </a:rPr>
              <a:t>Inspection</a:t>
            </a:r>
            <a:r>
              <a:rPr sz="2800" spc="-105" dirty="0" smtClean="0">
                <a:solidFill>
                  <a:srgbClr val="8A8A8A"/>
                </a:solidFill>
                <a:latin typeface="Calibri"/>
                <a:cs typeface="Calibri"/>
              </a:rPr>
              <a:t> </a:t>
            </a:r>
            <a:r>
              <a:rPr sz="2800" dirty="0">
                <a:solidFill>
                  <a:srgbClr val="8A8A8A"/>
                </a:solidFill>
                <a:latin typeface="Calibri"/>
                <a:cs typeface="Calibri"/>
              </a:rPr>
              <a:t>Date:</a:t>
            </a:r>
            <a:r>
              <a:rPr sz="2800" spc="-125" dirty="0">
                <a:solidFill>
                  <a:srgbClr val="8A8A8A"/>
                </a:solidFill>
                <a:latin typeface="Calibri"/>
                <a:cs typeface="Calibri"/>
              </a:rPr>
              <a:t> </a:t>
            </a:r>
            <a:r>
              <a:rPr lang="en-US" sz="2800" spc="-10" dirty="0" smtClean="0">
                <a:solidFill>
                  <a:srgbClr val="8A8A8A"/>
                </a:solidFill>
                <a:latin typeface="Calibri"/>
                <a:cs typeface="Calibri"/>
              </a:rPr>
              <a:t>11</a:t>
            </a:r>
            <a:r>
              <a:rPr sz="2800" spc="-10" dirty="0" smtClean="0">
                <a:solidFill>
                  <a:srgbClr val="8A8A8A"/>
                </a:solidFill>
                <a:latin typeface="Calibri"/>
                <a:cs typeface="Calibri"/>
              </a:rPr>
              <a:t>/</a:t>
            </a:r>
            <a:r>
              <a:rPr lang="en-US" sz="2800" spc="-10" dirty="0" smtClean="0">
                <a:solidFill>
                  <a:srgbClr val="8A8A8A"/>
                </a:solidFill>
                <a:latin typeface="Calibri"/>
                <a:cs typeface="Calibri"/>
              </a:rPr>
              <a:t>14/</a:t>
            </a:r>
            <a:r>
              <a:rPr sz="2800" spc="-10" dirty="0" smtClean="0">
                <a:solidFill>
                  <a:srgbClr val="8A8A8A"/>
                </a:solidFill>
                <a:latin typeface="Calibri"/>
                <a:cs typeface="Calibri"/>
              </a:rPr>
              <a:t>202</a:t>
            </a:r>
            <a:r>
              <a:rPr lang="en-US" sz="2800" spc="-10" dirty="0" smtClean="0">
                <a:solidFill>
                  <a:srgbClr val="8A8A8A"/>
                </a:solidFill>
                <a:latin typeface="Calibri"/>
                <a:cs typeface="Calibri"/>
              </a:rPr>
              <a:t>4</a:t>
            </a:r>
            <a:endParaRPr sz="2800" dirty="0">
              <a:latin typeface="Calibri"/>
              <a:cs typeface="Calibri"/>
            </a:endParaRPr>
          </a:p>
        </p:txBody>
      </p:sp>
      <p:sp>
        <p:nvSpPr>
          <p:cNvPr id="5" name="object 5"/>
          <p:cNvSpPr txBox="1">
            <a:spLocks noGrp="1"/>
          </p:cNvSpPr>
          <p:nvPr>
            <p:ph type="ftr" sz="quarter" idx="5"/>
          </p:nvPr>
        </p:nvSpPr>
        <p:spPr>
          <a:xfrm>
            <a:off x="3654678" y="6463690"/>
            <a:ext cx="2215515" cy="156068"/>
          </a:xfrm>
          <a:prstGeom prst="rect">
            <a:avLst/>
          </a:prstGeom>
        </p:spPr>
        <p:txBody>
          <a:bodyPr vert="horz" wrap="square" lIns="0" tIns="0" rIns="0" bIns="0" rtlCol="0">
            <a:spAutoFit/>
          </a:bodyPr>
          <a:lstStyle/>
          <a:p>
            <a:pPr marL="12700">
              <a:lnSpc>
                <a:spcPts val="1240"/>
              </a:lnSpc>
            </a:pPr>
            <a:r>
              <a:rPr lang="en-US" dirty="0" err="1" smtClean="0"/>
              <a:t>Loc</a:t>
            </a:r>
            <a:r>
              <a:rPr lang="en-US" dirty="0" smtClean="0"/>
              <a:t>: 429093 | Date: </a:t>
            </a:r>
            <a:r>
              <a:rPr lang="en-US" dirty="0" smtClean="0"/>
              <a:t>11/14/2024</a:t>
            </a:r>
            <a:endParaRPr spc="-10" dirty="0"/>
          </a:p>
        </p:txBody>
      </p:sp>
      <p:sp>
        <p:nvSpPr>
          <p:cNvPr id="6" name="object 6"/>
          <p:cNvSpPr txBox="1">
            <a:spLocks noGrp="1"/>
          </p:cNvSpPr>
          <p:nvPr>
            <p:ph type="sldNum" sz="quarter" idx="7"/>
          </p:nvPr>
        </p:nvSpPr>
        <p:spPr>
          <a:prstGeom prst="rect">
            <a:avLst/>
          </a:prstGeom>
        </p:spPr>
        <p:txBody>
          <a:bodyPr vert="horz" wrap="square" lIns="0" tIns="0" rIns="0" bIns="0" rtlCol="0">
            <a:spAutoFit/>
          </a:bodyPr>
          <a:lstStyle/>
          <a:p>
            <a:pPr marL="38100">
              <a:lnSpc>
                <a:spcPts val="1240"/>
              </a:lnSpc>
            </a:pPr>
            <a:fld id="{81D60167-4931-47E6-BA6A-407CBD079E47}" type="slidenum">
              <a:rPr spc="-25" dirty="0"/>
              <a:t>1</a:t>
            </a:fld>
            <a:endParaRPr spc="-25" dirty="0"/>
          </a:p>
        </p:txBody>
      </p:sp>
      <p:pic>
        <p:nvPicPr>
          <p:cNvPr id="7" name="Picture 6"/>
          <p:cNvPicPr>
            <a:picLocks noChangeAspect="1"/>
          </p:cNvPicPr>
          <p:nvPr/>
        </p:nvPicPr>
        <p:blipFill>
          <a:blip r:embed="rId2"/>
          <a:stretch>
            <a:fillRect/>
          </a:stretch>
        </p:blipFill>
        <p:spPr>
          <a:xfrm>
            <a:off x="2895600" y="3733800"/>
            <a:ext cx="3643859" cy="947250"/>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p:nvPr/>
        </p:nvSpPr>
        <p:spPr>
          <a:xfrm>
            <a:off x="1507736" y="5061131"/>
            <a:ext cx="6245860" cy="228268"/>
          </a:xfrm>
          <a:prstGeom prst="rect">
            <a:avLst/>
          </a:prstGeom>
        </p:spPr>
        <p:txBody>
          <a:bodyPr vert="horz" wrap="square" lIns="0" tIns="12700" rIns="0" bIns="0" rtlCol="0">
            <a:spAutoFit/>
          </a:bodyPr>
          <a:lstStyle/>
          <a:p>
            <a:pPr marL="12700">
              <a:lnSpc>
                <a:spcPct val="100000"/>
              </a:lnSpc>
              <a:spcBef>
                <a:spcPts val="100"/>
              </a:spcBef>
            </a:pPr>
            <a:r>
              <a:rPr sz="1400" b="1" dirty="0">
                <a:latin typeface="Calibri"/>
                <a:cs typeface="Calibri"/>
              </a:rPr>
              <a:t>Photo</a:t>
            </a:r>
            <a:r>
              <a:rPr sz="1400" b="1" spc="-35" dirty="0">
                <a:latin typeface="Calibri"/>
                <a:cs typeface="Calibri"/>
              </a:rPr>
              <a:t> </a:t>
            </a:r>
            <a:r>
              <a:rPr sz="1400" b="1" dirty="0">
                <a:latin typeface="Calibri"/>
                <a:cs typeface="Calibri"/>
              </a:rPr>
              <a:t>1.</a:t>
            </a:r>
            <a:r>
              <a:rPr sz="1400" b="1" spc="-30" dirty="0">
                <a:latin typeface="Calibri"/>
                <a:cs typeface="Calibri"/>
              </a:rPr>
              <a:t> </a:t>
            </a:r>
            <a:r>
              <a:rPr lang="en-US" sz="1400" dirty="0" smtClean="0">
                <a:latin typeface="Calibri"/>
                <a:cs typeface="Calibri"/>
              </a:rPr>
              <a:t>Facing southwest toward the location. </a:t>
            </a:r>
            <a:endParaRPr sz="1400" dirty="0">
              <a:latin typeface="Calibri"/>
              <a:cs typeface="Calibri"/>
            </a:endParaRPr>
          </a:p>
        </p:txBody>
      </p:sp>
      <p:pic>
        <p:nvPicPr>
          <p:cNvPr id="3" name="object 3"/>
          <p:cNvPicPr/>
          <p:nvPr/>
        </p:nvPicPr>
        <p:blipFill>
          <a:blip r:embed="rId2" cstate="print">
            <a:extLst>
              <a:ext uri="{28A0092B-C50C-407E-A947-70E740481C1C}">
                <a14:useLocalDpi xmlns:a14="http://schemas.microsoft.com/office/drawing/2010/main" val="0"/>
              </a:ext>
            </a:extLst>
          </a:blip>
          <a:stretch>
            <a:fillRect/>
          </a:stretch>
        </p:blipFill>
        <p:spPr>
          <a:xfrm>
            <a:off x="1507736" y="928116"/>
            <a:ext cx="6245860" cy="4038599"/>
          </a:xfrm>
          <a:prstGeom prst="rect">
            <a:avLst/>
          </a:prstGeom>
        </p:spPr>
      </p:pic>
      <p:sp>
        <p:nvSpPr>
          <p:cNvPr id="4" name="object 4"/>
          <p:cNvSpPr txBox="1"/>
          <p:nvPr/>
        </p:nvSpPr>
        <p:spPr>
          <a:xfrm>
            <a:off x="3837559" y="420115"/>
            <a:ext cx="1162685" cy="208279"/>
          </a:xfrm>
          <a:prstGeom prst="rect">
            <a:avLst/>
          </a:prstGeom>
        </p:spPr>
        <p:txBody>
          <a:bodyPr vert="horz" wrap="square" lIns="0" tIns="12700" rIns="0" bIns="0" rtlCol="0">
            <a:spAutoFit/>
          </a:bodyPr>
          <a:lstStyle/>
          <a:p>
            <a:pPr marL="12700">
              <a:lnSpc>
                <a:spcPct val="100000"/>
              </a:lnSpc>
              <a:spcBef>
                <a:spcPts val="100"/>
              </a:spcBef>
            </a:pPr>
            <a:r>
              <a:rPr sz="1200" b="1" dirty="0">
                <a:solidFill>
                  <a:srgbClr val="8A8A8A"/>
                </a:solidFill>
                <a:latin typeface="Calibri"/>
                <a:cs typeface="Calibri"/>
              </a:rPr>
              <a:t>Inspection</a:t>
            </a:r>
            <a:r>
              <a:rPr sz="1200" b="1" spc="-5" dirty="0">
                <a:solidFill>
                  <a:srgbClr val="8A8A8A"/>
                </a:solidFill>
                <a:latin typeface="Calibri"/>
                <a:cs typeface="Calibri"/>
              </a:rPr>
              <a:t> </a:t>
            </a:r>
            <a:r>
              <a:rPr sz="1200" b="1" spc="-10" dirty="0">
                <a:solidFill>
                  <a:srgbClr val="8A8A8A"/>
                </a:solidFill>
                <a:latin typeface="Calibri"/>
                <a:cs typeface="Calibri"/>
              </a:rPr>
              <a:t>Photos</a:t>
            </a:r>
            <a:endParaRPr sz="1200">
              <a:latin typeface="Calibri"/>
              <a:cs typeface="Calibri"/>
            </a:endParaRPr>
          </a:p>
        </p:txBody>
      </p:sp>
      <p:sp>
        <p:nvSpPr>
          <p:cNvPr id="6" name="object 6"/>
          <p:cNvSpPr txBox="1">
            <a:spLocks noGrp="1"/>
          </p:cNvSpPr>
          <p:nvPr>
            <p:ph type="ftr" sz="quarter" idx="5"/>
          </p:nvPr>
        </p:nvSpPr>
        <p:spPr>
          <a:prstGeom prst="rect">
            <a:avLst/>
          </a:prstGeom>
        </p:spPr>
        <p:txBody>
          <a:bodyPr vert="horz" wrap="square" lIns="0" tIns="0" rIns="0" bIns="0" rtlCol="0">
            <a:spAutoFit/>
          </a:bodyPr>
          <a:lstStyle/>
          <a:p>
            <a:pPr marL="12700">
              <a:lnSpc>
                <a:spcPts val="1240"/>
              </a:lnSpc>
            </a:pPr>
            <a:r>
              <a:rPr lang="en-US" smtClean="0"/>
              <a:t>Loc: 429093 | Date: 11/14/2024</a:t>
            </a:r>
            <a:endParaRPr spc="-10" dirty="0"/>
          </a:p>
        </p:txBody>
      </p:sp>
      <p:sp>
        <p:nvSpPr>
          <p:cNvPr id="7" name="object 7"/>
          <p:cNvSpPr txBox="1">
            <a:spLocks noGrp="1"/>
          </p:cNvSpPr>
          <p:nvPr>
            <p:ph type="sldNum" sz="quarter" idx="7"/>
          </p:nvPr>
        </p:nvSpPr>
        <p:spPr>
          <a:prstGeom prst="rect">
            <a:avLst/>
          </a:prstGeom>
        </p:spPr>
        <p:txBody>
          <a:bodyPr vert="horz" wrap="square" lIns="0" tIns="0" rIns="0" bIns="0" rtlCol="0">
            <a:spAutoFit/>
          </a:bodyPr>
          <a:lstStyle/>
          <a:p>
            <a:pPr marL="38100">
              <a:lnSpc>
                <a:spcPts val="1240"/>
              </a:lnSpc>
            </a:pPr>
            <a:fld id="{81D60167-4931-47E6-BA6A-407CBD079E47}" type="slidenum">
              <a:rPr spc="-25" dirty="0"/>
              <a:t>2</a:t>
            </a:fld>
            <a:endParaRPr spc="-25" dirty="0"/>
          </a:p>
        </p:txBody>
      </p:sp>
      <p:pic>
        <p:nvPicPr>
          <p:cNvPr id="8" name="Picture 7"/>
          <p:cNvPicPr>
            <a:picLocks noChangeAspect="1"/>
          </p:cNvPicPr>
          <p:nvPr/>
        </p:nvPicPr>
        <p:blipFill>
          <a:blip r:embed="rId3"/>
          <a:stretch>
            <a:fillRect/>
          </a:stretch>
        </p:blipFill>
        <p:spPr>
          <a:xfrm>
            <a:off x="228600" y="5854050"/>
            <a:ext cx="3029106" cy="787440"/>
          </a:xfrm>
          <a:prstGeom prst="rect">
            <a:avLst/>
          </a:prstGeom>
        </p:spPr>
      </p:pic>
    </p:spTree>
    <p:extLst>
      <p:ext uri="{BB962C8B-B14F-4D97-AF65-F5344CB8AC3E}">
        <p14:creationId xmlns:p14="http://schemas.microsoft.com/office/powerpoint/2010/main" val="124665089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p:nvPr/>
        </p:nvSpPr>
        <p:spPr>
          <a:xfrm>
            <a:off x="1507736" y="5061131"/>
            <a:ext cx="6245860" cy="228268"/>
          </a:xfrm>
          <a:prstGeom prst="rect">
            <a:avLst/>
          </a:prstGeom>
        </p:spPr>
        <p:txBody>
          <a:bodyPr vert="horz" wrap="square" lIns="0" tIns="12700" rIns="0" bIns="0" rtlCol="0">
            <a:spAutoFit/>
          </a:bodyPr>
          <a:lstStyle/>
          <a:p>
            <a:pPr marL="12700">
              <a:lnSpc>
                <a:spcPct val="100000"/>
              </a:lnSpc>
              <a:spcBef>
                <a:spcPts val="100"/>
              </a:spcBef>
            </a:pPr>
            <a:r>
              <a:rPr sz="1400" b="1" dirty="0">
                <a:latin typeface="Calibri"/>
                <a:cs typeface="Calibri"/>
              </a:rPr>
              <a:t>Photo</a:t>
            </a:r>
            <a:r>
              <a:rPr sz="1400" b="1" spc="-35" dirty="0">
                <a:latin typeface="Calibri"/>
                <a:cs typeface="Calibri"/>
              </a:rPr>
              <a:t> </a:t>
            </a:r>
            <a:r>
              <a:rPr lang="en-US" sz="1400" b="1" dirty="0" smtClean="0">
                <a:latin typeface="Calibri"/>
                <a:cs typeface="Calibri"/>
              </a:rPr>
              <a:t>2</a:t>
            </a:r>
            <a:r>
              <a:rPr sz="1400" b="1" dirty="0" smtClean="0">
                <a:latin typeface="Calibri"/>
                <a:cs typeface="Calibri"/>
              </a:rPr>
              <a:t>.</a:t>
            </a:r>
            <a:r>
              <a:rPr sz="1400" b="1" spc="-30" dirty="0" smtClean="0">
                <a:latin typeface="Calibri"/>
                <a:cs typeface="Calibri"/>
              </a:rPr>
              <a:t> </a:t>
            </a:r>
            <a:r>
              <a:rPr lang="en-US" sz="1400" dirty="0" smtClean="0">
                <a:latin typeface="Calibri"/>
                <a:cs typeface="Calibri"/>
              </a:rPr>
              <a:t>The one wire fence was taken down and needs to be replaced.</a:t>
            </a:r>
            <a:endParaRPr sz="1400" dirty="0">
              <a:latin typeface="Calibri"/>
              <a:cs typeface="Calibri"/>
            </a:endParaRPr>
          </a:p>
        </p:txBody>
      </p:sp>
      <p:pic>
        <p:nvPicPr>
          <p:cNvPr id="3" name="object 3"/>
          <p:cNvPicPr/>
          <p:nvPr/>
        </p:nvPicPr>
        <p:blipFill>
          <a:blip r:embed="rId2" cstate="print">
            <a:extLst>
              <a:ext uri="{28A0092B-C50C-407E-A947-70E740481C1C}">
                <a14:useLocalDpi xmlns:a14="http://schemas.microsoft.com/office/drawing/2010/main" val="0"/>
              </a:ext>
            </a:extLst>
          </a:blip>
          <a:stretch>
            <a:fillRect/>
          </a:stretch>
        </p:blipFill>
        <p:spPr>
          <a:xfrm>
            <a:off x="1507736" y="928116"/>
            <a:ext cx="6245860" cy="4038599"/>
          </a:xfrm>
          <a:prstGeom prst="rect">
            <a:avLst/>
          </a:prstGeom>
        </p:spPr>
      </p:pic>
      <p:sp>
        <p:nvSpPr>
          <p:cNvPr id="4" name="object 4"/>
          <p:cNvSpPr txBox="1"/>
          <p:nvPr/>
        </p:nvSpPr>
        <p:spPr>
          <a:xfrm>
            <a:off x="3837559" y="420115"/>
            <a:ext cx="1162685" cy="208279"/>
          </a:xfrm>
          <a:prstGeom prst="rect">
            <a:avLst/>
          </a:prstGeom>
        </p:spPr>
        <p:txBody>
          <a:bodyPr vert="horz" wrap="square" lIns="0" tIns="12700" rIns="0" bIns="0" rtlCol="0">
            <a:spAutoFit/>
          </a:bodyPr>
          <a:lstStyle/>
          <a:p>
            <a:pPr marL="12700">
              <a:lnSpc>
                <a:spcPct val="100000"/>
              </a:lnSpc>
              <a:spcBef>
                <a:spcPts val="100"/>
              </a:spcBef>
            </a:pPr>
            <a:r>
              <a:rPr sz="1200" b="1" dirty="0">
                <a:solidFill>
                  <a:srgbClr val="8A8A8A"/>
                </a:solidFill>
                <a:latin typeface="Calibri"/>
                <a:cs typeface="Calibri"/>
              </a:rPr>
              <a:t>Inspection</a:t>
            </a:r>
            <a:r>
              <a:rPr sz="1200" b="1" spc="-5" dirty="0">
                <a:solidFill>
                  <a:srgbClr val="8A8A8A"/>
                </a:solidFill>
                <a:latin typeface="Calibri"/>
                <a:cs typeface="Calibri"/>
              </a:rPr>
              <a:t> </a:t>
            </a:r>
            <a:r>
              <a:rPr sz="1200" b="1" spc="-10" dirty="0">
                <a:solidFill>
                  <a:srgbClr val="8A8A8A"/>
                </a:solidFill>
                <a:latin typeface="Calibri"/>
                <a:cs typeface="Calibri"/>
              </a:rPr>
              <a:t>Photos</a:t>
            </a:r>
            <a:endParaRPr sz="1200">
              <a:latin typeface="Calibri"/>
              <a:cs typeface="Calibri"/>
            </a:endParaRPr>
          </a:p>
        </p:txBody>
      </p:sp>
      <p:sp>
        <p:nvSpPr>
          <p:cNvPr id="6" name="object 6"/>
          <p:cNvSpPr txBox="1">
            <a:spLocks noGrp="1"/>
          </p:cNvSpPr>
          <p:nvPr>
            <p:ph type="ftr" sz="quarter" idx="5"/>
          </p:nvPr>
        </p:nvSpPr>
        <p:spPr>
          <a:prstGeom prst="rect">
            <a:avLst/>
          </a:prstGeom>
        </p:spPr>
        <p:txBody>
          <a:bodyPr vert="horz" wrap="square" lIns="0" tIns="0" rIns="0" bIns="0" rtlCol="0">
            <a:spAutoFit/>
          </a:bodyPr>
          <a:lstStyle/>
          <a:p>
            <a:pPr marL="12700">
              <a:lnSpc>
                <a:spcPts val="1240"/>
              </a:lnSpc>
            </a:pPr>
            <a:r>
              <a:rPr lang="en-US" smtClean="0"/>
              <a:t>Loc: 429093 | Date: 11/14/2024</a:t>
            </a:r>
            <a:endParaRPr spc="-10" dirty="0"/>
          </a:p>
        </p:txBody>
      </p:sp>
      <p:sp>
        <p:nvSpPr>
          <p:cNvPr id="7" name="object 7"/>
          <p:cNvSpPr txBox="1">
            <a:spLocks noGrp="1"/>
          </p:cNvSpPr>
          <p:nvPr>
            <p:ph type="sldNum" sz="quarter" idx="7"/>
          </p:nvPr>
        </p:nvSpPr>
        <p:spPr>
          <a:prstGeom prst="rect">
            <a:avLst/>
          </a:prstGeom>
        </p:spPr>
        <p:txBody>
          <a:bodyPr vert="horz" wrap="square" lIns="0" tIns="0" rIns="0" bIns="0" rtlCol="0">
            <a:spAutoFit/>
          </a:bodyPr>
          <a:lstStyle/>
          <a:p>
            <a:pPr marL="38100">
              <a:lnSpc>
                <a:spcPts val="1240"/>
              </a:lnSpc>
            </a:pPr>
            <a:fld id="{81D60167-4931-47E6-BA6A-407CBD079E47}" type="slidenum">
              <a:rPr spc="-25" dirty="0"/>
              <a:t>3</a:t>
            </a:fld>
            <a:endParaRPr spc="-25" dirty="0"/>
          </a:p>
        </p:txBody>
      </p:sp>
      <p:pic>
        <p:nvPicPr>
          <p:cNvPr id="8" name="Picture 7"/>
          <p:cNvPicPr>
            <a:picLocks noChangeAspect="1"/>
          </p:cNvPicPr>
          <p:nvPr/>
        </p:nvPicPr>
        <p:blipFill>
          <a:blip r:embed="rId3"/>
          <a:stretch>
            <a:fillRect/>
          </a:stretch>
        </p:blipFill>
        <p:spPr>
          <a:xfrm>
            <a:off x="228600" y="5854050"/>
            <a:ext cx="3029106" cy="787440"/>
          </a:xfrm>
          <a:prstGeom prst="rect">
            <a:avLst/>
          </a:prstGeom>
        </p:spPr>
      </p:pic>
    </p:spTree>
    <p:extLst>
      <p:ext uri="{BB962C8B-B14F-4D97-AF65-F5344CB8AC3E}">
        <p14:creationId xmlns:p14="http://schemas.microsoft.com/office/powerpoint/2010/main" val="4408046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txBox="1"/>
          <p:nvPr/>
        </p:nvSpPr>
        <p:spPr>
          <a:xfrm>
            <a:off x="1507736" y="5061131"/>
            <a:ext cx="6245860" cy="443711"/>
          </a:xfrm>
          <a:prstGeom prst="rect">
            <a:avLst/>
          </a:prstGeom>
        </p:spPr>
        <p:txBody>
          <a:bodyPr vert="horz" wrap="square" lIns="0" tIns="12700" rIns="0" bIns="0" rtlCol="0">
            <a:spAutoFit/>
          </a:bodyPr>
          <a:lstStyle/>
          <a:p>
            <a:pPr marL="12700">
              <a:lnSpc>
                <a:spcPct val="100000"/>
              </a:lnSpc>
              <a:spcBef>
                <a:spcPts val="100"/>
              </a:spcBef>
            </a:pPr>
            <a:r>
              <a:rPr sz="1400" b="1" dirty="0">
                <a:latin typeface="Calibri"/>
                <a:cs typeface="Calibri"/>
              </a:rPr>
              <a:t>Photo</a:t>
            </a:r>
            <a:r>
              <a:rPr sz="1400" b="1" spc="-35" dirty="0">
                <a:latin typeface="Calibri"/>
                <a:cs typeface="Calibri"/>
              </a:rPr>
              <a:t> </a:t>
            </a:r>
            <a:r>
              <a:rPr lang="en-US" sz="1400" b="1" dirty="0" smtClean="0">
                <a:latin typeface="Calibri"/>
                <a:cs typeface="Calibri"/>
              </a:rPr>
              <a:t>3</a:t>
            </a:r>
            <a:r>
              <a:rPr sz="1400" b="1" dirty="0" smtClean="0">
                <a:latin typeface="Calibri"/>
                <a:cs typeface="Calibri"/>
              </a:rPr>
              <a:t>.</a:t>
            </a:r>
            <a:r>
              <a:rPr sz="1400" b="1" spc="-30" dirty="0" smtClean="0">
                <a:latin typeface="Calibri"/>
                <a:cs typeface="Calibri"/>
              </a:rPr>
              <a:t> </a:t>
            </a:r>
            <a:r>
              <a:rPr lang="en-US" sz="1400" dirty="0" smtClean="0">
                <a:latin typeface="Calibri"/>
                <a:cs typeface="Calibri"/>
              </a:rPr>
              <a:t>Facing toward the wellsite. It appears the wells have been reworked. Additional </a:t>
            </a:r>
            <a:r>
              <a:rPr lang="en-US" sz="1400" dirty="0" err="1" smtClean="0">
                <a:latin typeface="Calibri"/>
                <a:cs typeface="Calibri"/>
              </a:rPr>
              <a:t>roadbase</a:t>
            </a:r>
            <a:r>
              <a:rPr lang="en-US" sz="1400" dirty="0" smtClean="0">
                <a:latin typeface="Calibri"/>
                <a:cs typeface="Calibri"/>
              </a:rPr>
              <a:t> was haled into the site.</a:t>
            </a:r>
            <a:endParaRPr lang="en-US" sz="1400" dirty="0" smtClean="0">
              <a:latin typeface="Calibri"/>
              <a:cs typeface="Calibri"/>
            </a:endParaRPr>
          </a:p>
        </p:txBody>
      </p:sp>
      <p:pic>
        <p:nvPicPr>
          <p:cNvPr id="3" name="object 3"/>
          <p:cNvPicPr/>
          <p:nvPr/>
        </p:nvPicPr>
        <p:blipFill>
          <a:blip r:embed="rId2" cstate="print">
            <a:extLst>
              <a:ext uri="{28A0092B-C50C-407E-A947-70E740481C1C}">
                <a14:useLocalDpi xmlns:a14="http://schemas.microsoft.com/office/drawing/2010/main" val="0"/>
              </a:ext>
            </a:extLst>
          </a:blip>
          <a:stretch>
            <a:fillRect/>
          </a:stretch>
        </p:blipFill>
        <p:spPr>
          <a:xfrm>
            <a:off x="1507736" y="928116"/>
            <a:ext cx="6245860" cy="4038599"/>
          </a:xfrm>
          <a:prstGeom prst="rect">
            <a:avLst/>
          </a:prstGeom>
        </p:spPr>
      </p:pic>
      <p:sp>
        <p:nvSpPr>
          <p:cNvPr id="4" name="object 4"/>
          <p:cNvSpPr txBox="1"/>
          <p:nvPr/>
        </p:nvSpPr>
        <p:spPr>
          <a:xfrm>
            <a:off x="3837559" y="420115"/>
            <a:ext cx="1162685" cy="208279"/>
          </a:xfrm>
          <a:prstGeom prst="rect">
            <a:avLst/>
          </a:prstGeom>
        </p:spPr>
        <p:txBody>
          <a:bodyPr vert="horz" wrap="square" lIns="0" tIns="12700" rIns="0" bIns="0" rtlCol="0">
            <a:spAutoFit/>
          </a:bodyPr>
          <a:lstStyle/>
          <a:p>
            <a:pPr marL="12700">
              <a:lnSpc>
                <a:spcPct val="100000"/>
              </a:lnSpc>
              <a:spcBef>
                <a:spcPts val="100"/>
              </a:spcBef>
            </a:pPr>
            <a:r>
              <a:rPr sz="1200" b="1" dirty="0">
                <a:solidFill>
                  <a:srgbClr val="8A8A8A"/>
                </a:solidFill>
                <a:latin typeface="Calibri"/>
                <a:cs typeface="Calibri"/>
              </a:rPr>
              <a:t>Inspection</a:t>
            </a:r>
            <a:r>
              <a:rPr sz="1200" b="1" spc="-5" dirty="0">
                <a:solidFill>
                  <a:srgbClr val="8A8A8A"/>
                </a:solidFill>
                <a:latin typeface="Calibri"/>
                <a:cs typeface="Calibri"/>
              </a:rPr>
              <a:t> </a:t>
            </a:r>
            <a:r>
              <a:rPr sz="1200" b="1" spc="-10" dirty="0">
                <a:solidFill>
                  <a:srgbClr val="8A8A8A"/>
                </a:solidFill>
                <a:latin typeface="Calibri"/>
                <a:cs typeface="Calibri"/>
              </a:rPr>
              <a:t>Photos</a:t>
            </a:r>
            <a:endParaRPr sz="1200">
              <a:latin typeface="Calibri"/>
              <a:cs typeface="Calibri"/>
            </a:endParaRPr>
          </a:p>
        </p:txBody>
      </p:sp>
      <p:sp>
        <p:nvSpPr>
          <p:cNvPr id="6" name="object 6"/>
          <p:cNvSpPr txBox="1">
            <a:spLocks noGrp="1"/>
          </p:cNvSpPr>
          <p:nvPr>
            <p:ph type="ftr" sz="quarter" idx="5"/>
          </p:nvPr>
        </p:nvSpPr>
        <p:spPr>
          <a:prstGeom prst="rect">
            <a:avLst/>
          </a:prstGeom>
        </p:spPr>
        <p:txBody>
          <a:bodyPr vert="horz" wrap="square" lIns="0" tIns="0" rIns="0" bIns="0" rtlCol="0">
            <a:spAutoFit/>
          </a:bodyPr>
          <a:lstStyle/>
          <a:p>
            <a:pPr marL="12700">
              <a:lnSpc>
                <a:spcPts val="1240"/>
              </a:lnSpc>
            </a:pPr>
            <a:r>
              <a:rPr lang="en-US" smtClean="0"/>
              <a:t>Loc: 429093 | Date: 11/14/2024</a:t>
            </a:r>
            <a:endParaRPr spc="-10" dirty="0"/>
          </a:p>
        </p:txBody>
      </p:sp>
      <p:sp>
        <p:nvSpPr>
          <p:cNvPr id="7" name="object 7"/>
          <p:cNvSpPr txBox="1">
            <a:spLocks noGrp="1"/>
          </p:cNvSpPr>
          <p:nvPr>
            <p:ph type="sldNum" sz="quarter" idx="7"/>
          </p:nvPr>
        </p:nvSpPr>
        <p:spPr>
          <a:prstGeom prst="rect">
            <a:avLst/>
          </a:prstGeom>
        </p:spPr>
        <p:txBody>
          <a:bodyPr vert="horz" wrap="square" lIns="0" tIns="0" rIns="0" bIns="0" rtlCol="0">
            <a:spAutoFit/>
          </a:bodyPr>
          <a:lstStyle/>
          <a:p>
            <a:pPr marL="38100">
              <a:lnSpc>
                <a:spcPts val="1240"/>
              </a:lnSpc>
            </a:pPr>
            <a:fld id="{81D60167-4931-47E6-BA6A-407CBD079E47}" type="slidenum">
              <a:rPr spc="-25" dirty="0"/>
              <a:t>4</a:t>
            </a:fld>
            <a:endParaRPr spc="-25" dirty="0"/>
          </a:p>
        </p:txBody>
      </p:sp>
      <p:pic>
        <p:nvPicPr>
          <p:cNvPr id="8" name="Picture 7"/>
          <p:cNvPicPr>
            <a:picLocks noChangeAspect="1"/>
          </p:cNvPicPr>
          <p:nvPr/>
        </p:nvPicPr>
        <p:blipFill>
          <a:blip r:embed="rId3"/>
          <a:stretch>
            <a:fillRect/>
          </a:stretch>
        </p:blipFill>
        <p:spPr>
          <a:xfrm>
            <a:off x="228600" y="5854050"/>
            <a:ext cx="3029106" cy="787440"/>
          </a:xfrm>
          <a:prstGeom prst="rect">
            <a:avLst/>
          </a:prstGeo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p:nvPr/>
        </p:nvSpPr>
        <p:spPr>
          <a:xfrm>
            <a:off x="1507736" y="5061131"/>
            <a:ext cx="6245860" cy="443711"/>
          </a:xfrm>
          <a:prstGeom prst="rect">
            <a:avLst/>
          </a:prstGeom>
        </p:spPr>
        <p:txBody>
          <a:bodyPr vert="horz" wrap="square" lIns="0" tIns="12700" rIns="0" bIns="0" rtlCol="0">
            <a:spAutoFit/>
          </a:bodyPr>
          <a:lstStyle/>
          <a:p>
            <a:pPr marL="12700">
              <a:lnSpc>
                <a:spcPct val="100000"/>
              </a:lnSpc>
              <a:spcBef>
                <a:spcPts val="100"/>
              </a:spcBef>
            </a:pPr>
            <a:r>
              <a:rPr sz="1400" b="1" dirty="0">
                <a:latin typeface="Calibri"/>
                <a:cs typeface="Calibri"/>
              </a:rPr>
              <a:t>Photo</a:t>
            </a:r>
            <a:r>
              <a:rPr sz="1400" b="1" spc="-35" dirty="0">
                <a:latin typeface="Calibri"/>
                <a:cs typeface="Calibri"/>
              </a:rPr>
              <a:t> </a:t>
            </a:r>
            <a:r>
              <a:rPr lang="en-US" sz="1400" b="1" dirty="0" smtClean="0">
                <a:latin typeface="Calibri"/>
                <a:cs typeface="Calibri"/>
              </a:rPr>
              <a:t>4</a:t>
            </a:r>
            <a:r>
              <a:rPr sz="1400" b="1" dirty="0" smtClean="0">
                <a:latin typeface="Calibri"/>
                <a:cs typeface="Calibri"/>
              </a:rPr>
              <a:t>.</a:t>
            </a:r>
            <a:r>
              <a:rPr sz="1400" b="1" spc="-30" dirty="0" smtClean="0">
                <a:latin typeface="Calibri"/>
                <a:cs typeface="Calibri"/>
              </a:rPr>
              <a:t> </a:t>
            </a:r>
            <a:r>
              <a:rPr lang="en-US" sz="1400" dirty="0" smtClean="0">
                <a:latin typeface="Calibri"/>
                <a:cs typeface="Calibri"/>
              </a:rPr>
              <a:t>Facing southwest </a:t>
            </a:r>
            <a:r>
              <a:rPr lang="en-US" sz="1400" dirty="0" smtClean="0">
                <a:latin typeface="Calibri"/>
                <a:cs typeface="Calibri"/>
              </a:rPr>
              <a:t>at the location. The bit coin was removed and new gravel has been hauled in..</a:t>
            </a:r>
            <a:endParaRPr sz="1400" dirty="0">
              <a:latin typeface="Calibri"/>
              <a:cs typeface="Calibri"/>
            </a:endParaRPr>
          </a:p>
        </p:txBody>
      </p:sp>
      <p:pic>
        <p:nvPicPr>
          <p:cNvPr id="3" name="object 3"/>
          <p:cNvPicPr/>
          <p:nvPr/>
        </p:nvPicPr>
        <p:blipFill>
          <a:blip r:embed="rId2" cstate="print">
            <a:extLst>
              <a:ext uri="{28A0092B-C50C-407E-A947-70E740481C1C}">
                <a14:useLocalDpi xmlns:a14="http://schemas.microsoft.com/office/drawing/2010/main" val="0"/>
              </a:ext>
            </a:extLst>
          </a:blip>
          <a:stretch>
            <a:fillRect/>
          </a:stretch>
        </p:blipFill>
        <p:spPr>
          <a:xfrm>
            <a:off x="1507736" y="928116"/>
            <a:ext cx="6245860" cy="4038599"/>
          </a:xfrm>
          <a:prstGeom prst="rect">
            <a:avLst/>
          </a:prstGeom>
        </p:spPr>
      </p:pic>
      <p:sp>
        <p:nvSpPr>
          <p:cNvPr id="4" name="object 4"/>
          <p:cNvSpPr txBox="1"/>
          <p:nvPr/>
        </p:nvSpPr>
        <p:spPr>
          <a:xfrm>
            <a:off x="3837559" y="420115"/>
            <a:ext cx="1162685" cy="208279"/>
          </a:xfrm>
          <a:prstGeom prst="rect">
            <a:avLst/>
          </a:prstGeom>
        </p:spPr>
        <p:txBody>
          <a:bodyPr vert="horz" wrap="square" lIns="0" tIns="12700" rIns="0" bIns="0" rtlCol="0">
            <a:spAutoFit/>
          </a:bodyPr>
          <a:lstStyle/>
          <a:p>
            <a:pPr marL="12700">
              <a:lnSpc>
                <a:spcPct val="100000"/>
              </a:lnSpc>
              <a:spcBef>
                <a:spcPts val="100"/>
              </a:spcBef>
            </a:pPr>
            <a:r>
              <a:rPr sz="1200" b="1" dirty="0">
                <a:solidFill>
                  <a:srgbClr val="8A8A8A"/>
                </a:solidFill>
                <a:latin typeface="Calibri"/>
                <a:cs typeface="Calibri"/>
              </a:rPr>
              <a:t>Inspection</a:t>
            </a:r>
            <a:r>
              <a:rPr sz="1200" b="1" spc="-5" dirty="0">
                <a:solidFill>
                  <a:srgbClr val="8A8A8A"/>
                </a:solidFill>
                <a:latin typeface="Calibri"/>
                <a:cs typeface="Calibri"/>
              </a:rPr>
              <a:t> </a:t>
            </a:r>
            <a:r>
              <a:rPr sz="1200" b="1" spc="-10" dirty="0">
                <a:solidFill>
                  <a:srgbClr val="8A8A8A"/>
                </a:solidFill>
                <a:latin typeface="Calibri"/>
                <a:cs typeface="Calibri"/>
              </a:rPr>
              <a:t>Photos</a:t>
            </a:r>
            <a:endParaRPr sz="1200">
              <a:latin typeface="Calibri"/>
              <a:cs typeface="Calibri"/>
            </a:endParaRPr>
          </a:p>
        </p:txBody>
      </p:sp>
      <p:sp>
        <p:nvSpPr>
          <p:cNvPr id="6" name="object 6"/>
          <p:cNvSpPr txBox="1">
            <a:spLocks noGrp="1"/>
          </p:cNvSpPr>
          <p:nvPr>
            <p:ph type="ftr" sz="quarter" idx="5"/>
          </p:nvPr>
        </p:nvSpPr>
        <p:spPr>
          <a:prstGeom prst="rect">
            <a:avLst/>
          </a:prstGeom>
        </p:spPr>
        <p:txBody>
          <a:bodyPr vert="horz" wrap="square" lIns="0" tIns="0" rIns="0" bIns="0" rtlCol="0">
            <a:spAutoFit/>
          </a:bodyPr>
          <a:lstStyle/>
          <a:p>
            <a:pPr marL="12700">
              <a:lnSpc>
                <a:spcPts val="1240"/>
              </a:lnSpc>
            </a:pPr>
            <a:r>
              <a:rPr lang="en-US" smtClean="0"/>
              <a:t>Loc: 429093 | Date: 11/14/2024</a:t>
            </a:r>
            <a:endParaRPr spc="-10" dirty="0"/>
          </a:p>
        </p:txBody>
      </p:sp>
      <p:sp>
        <p:nvSpPr>
          <p:cNvPr id="7" name="object 7"/>
          <p:cNvSpPr txBox="1">
            <a:spLocks noGrp="1"/>
          </p:cNvSpPr>
          <p:nvPr>
            <p:ph type="sldNum" sz="quarter" idx="7"/>
          </p:nvPr>
        </p:nvSpPr>
        <p:spPr>
          <a:prstGeom prst="rect">
            <a:avLst/>
          </a:prstGeom>
        </p:spPr>
        <p:txBody>
          <a:bodyPr vert="horz" wrap="square" lIns="0" tIns="0" rIns="0" bIns="0" rtlCol="0">
            <a:spAutoFit/>
          </a:bodyPr>
          <a:lstStyle/>
          <a:p>
            <a:pPr marL="38100">
              <a:lnSpc>
                <a:spcPts val="1240"/>
              </a:lnSpc>
            </a:pPr>
            <a:fld id="{81D60167-4931-47E6-BA6A-407CBD079E47}" type="slidenum">
              <a:rPr spc="-25" dirty="0"/>
              <a:t>5</a:t>
            </a:fld>
            <a:endParaRPr spc="-25" dirty="0"/>
          </a:p>
        </p:txBody>
      </p:sp>
      <p:pic>
        <p:nvPicPr>
          <p:cNvPr id="8" name="Picture 7"/>
          <p:cNvPicPr>
            <a:picLocks noChangeAspect="1"/>
          </p:cNvPicPr>
          <p:nvPr/>
        </p:nvPicPr>
        <p:blipFill>
          <a:blip r:embed="rId3"/>
          <a:stretch>
            <a:fillRect/>
          </a:stretch>
        </p:blipFill>
        <p:spPr>
          <a:xfrm>
            <a:off x="228600" y="5854050"/>
            <a:ext cx="3029106" cy="787440"/>
          </a:xfrm>
          <a:prstGeom prst="rect">
            <a:avLst/>
          </a:prstGeom>
        </p:spPr>
      </p:pic>
    </p:spTree>
    <p:extLst>
      <p:ext uri="{BB962C8B-B14F-4D97-AF65-F5344CB8AC3E}">
        <p14:creationId xmlns:p14="http://schemas.microsoft.com/office/powerpoint/2010/main" val="22595819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p:nvPr/>
        </p:nvSpPr>
        <p:spPr>
          <a:xfrm>
            <a:off x="1507736" y="5061131"/>
            <a:ext cx="6245860" cy="443711"/>
          </a:xfrm>
          <a:prstGeom prst="rect">
            <a:avLst/>
          </a:prstGeom>
        </p:spPr>
        <p:txBody>
          <a:bodyPr vert="horz" wrap="square" lIns="0" tIns="12700" rIns="0" bIns="0" rtlCol="0">
            <a:spAutoFit/>
          </a:bodyPr>
          <a:lstStyle/>
          <a:p>
            <a:pPr marL="12700">
              <a:lnSpc>
                <a:spcPct val="100000"/>
              </a:lnSpc>
              <a:spcBef>
                <a:spcPts val="100"/>
              </a:spcBef>
            </a:pPr>
            <a:r>
              <a:rPr sz="1400" b="1" dirty="0">
                <a:latin typeface="Calibri"/>
                <a:cs typeface="Calibri"/>
              </a:rPr>
              <a:t>Photo</a:t>
            </a:r>
            <a:r>
              <a:rPr sz="1400" b="1" spc="-35" dirty="0">
                <a:latin typeface="Calibri"/>
                <a:cs typeface="Calibri"/>
              </a:rPr>
              <a:t> </a:t>
            </a:r>
            <a:r>
              <a:rPr lang="en-US" sz="1400" b="1" dirty="0">
                <a:latin typeface="Calibri"/>
                <a:cs typeface="Calibri"/>
              </a:rPr>
              <a:t>5</a:t>
            </a:r>
            <a:r>
              <a:rPr sz="1400" b="1" dirty="0" smtClean="0">
                <a:latin typeface="Calibri"/>
                <a:cs typeface="Calibri"/>
              </a:rPr>
              <a:t>.</a:t>
            </a:r>
            <a:r>
              <a:rPr sz="1400" b="1" spc="-30" dirty="0" smtClean="0">
                <a:latin typeface="Calibri"/>
                <a:cs typeface="Calibri"/>
              </a:rPr>
              <a:t> </a:t>
            </a:r>
            <a:r>
              <a:rPr lang="en-US" sz="1400" dirty="0" smtClean="0">
                <a:latin typeface="Calibri"/>
                <a:cs typeface="Calibri"/>
              </a:rPr>
              <a:t>Facing north at the south side of the location. The soils have been lightly ripped in this area. Unused areas of the location will need to be reclaimed.</a:t>
            </a:r>
            <a:endParaRPr sz="1400" dirty="0">
              <a:latin typeface="Calibri"/>
              <a:cs typeface="Calibri"/>
            </a:endParaRPr>
          </a:p>
        </p:txBody>
      </p:sp>
      <p:pic>
        <p:nvPicPr>
          <p:cNvPr id="3" name="object 3"/>
          <p:cNvPicPr/>
          <p:nvPr/>
        </p:nvPicPr>
        <p:blipFill>
          <a:blip r:embed="rId2" cstate="print">
            <a:extLst>
              <a:ext uri="{28A0092B-C50C-407E-A947-70E740481C1C}">
                <a14:useLocalDpi xmlns:a14="http://schemas.microsoft.com/office/drawing/2010/main" val="0"/>
              </a:ext>
            </a:extLst>
          </a:blip>
          <a:stretch>
            <a:fillRect/>
          </a:stretch>
        </p:blipFill>
        <p:spPr>
          <a:xfrm>
            <a:off x="1507736" y="928116"/>
            <a:ext cx="6340864" cy="4038599"/>
          </a:xfrm>
          <a:prstGeom prst="rect">
            <a:avLst/>
          </a:prstGeom>
        </p:spPr>
      </p:pic>
      <p:sp>
        <p:nvSpPr>
          <p:cNvPr id="4" name="object 4"/>
          <p:cNvSpPr txBox="1"/>
          <p:nvPr/>
        </p:nvSpPr>
        <p:spPr>
          <a:xfrm>
            <a:off x="3837559" y="420115"/>
            <a:ext cx="1162685" cy="208279"/>
          </a:xfrm>
          <a:prstGeom prst="rect">
            <a:avLst/>
          </a:prstGeom>
        </p:spPr>
        <p:txBody>
          <a:bodyPr vert="horz" wrap="square" lIns="0" tIns="12700" rIns="0" bIns="0" rtlCol="0">
            <a:spAutoFit/>
          </a:bodyPr>
          <a:lstStyle/>
          <a:p>
            <a:pPr marL="12700">
              <a:lnSpc>
                <a:spcPct val="100000"/>
              </a:lnSpc>
              <a:spcBef>
                <a:spcPts val="100"/>
              </a:spcBef>
            </a:pPr>
            <a:r>
              <a:rPr sz="1200" b="1" dirty="0">
                <a:solidFill>
                  <a:srgbClr val="8A8A8A"/>
                </a:solidFill>
                <a:latin typeface="Calibri"/>
                <a:cs typeface="Calibri"/>
              </a:rPr>
              <a:t>Inspection</a:t>
            </a:r>
            <a:r>
              <a:rPr sz="1200" b="1" spc="-5" dirty="0">
                <a:solidFill>
                  <a:srgbClr val="8A8A8A"/>
                </a:solidFill>
                <a:latin typeface="Calibri"/>
                <a:cs typeface="Calibri"/>
              </a:rPr>
              <a:t> </a:t>
            </a:r>
            <a:r>
              <a:rPr sz="1200" b="1" spc="-10" dirty="0">
                <a:solidFill>
                  <a:srgbClr val="8A8A8A"/>
                </a:solidFill>
                <a:latin typeface="Calibri"/>
                <a:cs typeface="Calibri"/>
              </a:rPr>
              <a:t>Photos</a:t>
            </a:r>
            <a:endParaRPr sz="1200">
              <a:latin typeface="Calibri"/>
              <a:cs typeface="Calibri"/>
            </a:endParaRPr>
          </a:p>
        </p:txBody>
      </p:sp>
      <p:sp>
        <p:nvSpPr>
          <p:cNvPr id="6" name="object 6"/>
          <p:cNvSpPr txBox="1">
            <a:spLocks noGrp="1"/>
          </p:cNvSpPr>
          <p:nvPr>
            <p:ph type="ftr" sz="quarter" idx="5"/>
          </p:nvPr>
        </p:nvSpPr>
        <p:spPr>
          <a:prstGeom prst="rect">
            <a:avLst/>
          </a:prstGeom>
        </p:spPr>
        <p:txBody>
          <a:bodyPr vert="horz" wrap="square" lIns="0" tIns="0" rIns="0" bIns="0" rtlCol="0">
            <a:spAutoFit/>
          </a:bodyPr>
          <a:lstStyle/>
          <a:p>
            <a:pPr marL="12700">
              <a:lnSpc>
                <a:spcPts val="1240"/>
              </a:lnSpc>
            </a:pPr>
            <a:r>
              <a:rPr lang="en-US" smtClean="0"/>
              <a:t>Loc: 429093 | Date: 11/14/2024</a:t>
            </a:r>
            <a:endParaRPr spc="-10" dirty="0"/>
          </a:p>
        </p:txBody>
      </p:sp>
      <p:sp>
        <p:nvSpPr>
          <p:cNvPr id="7" name="object 7"/>
          <p:cNvSpPr txBox="1">
            <a:spLocks noGrp="1"/>
          </p:cNvSpPr>
          <p:nvPr>
            <p:ph type="sldNum" sz="quarter" idx="7"/>
          </p:nvPr>
        </p:nvSpPr>
        <p:spPr>
          <a:prstGeom prst="rect">
            <a:avLst/>
          </a:prstGeom>
        </p:spPr>
        <p:txBody>
          <a:bodyPr vert="horz" wrap="square" lIns="0" tIns="0" rIns="0" bIns="0" rtlCol="0">
            <a:spAutoFit/>
          </a:bodyPr>
          <a:lstStyle/>
          <a:p>
            <a:pPr marL="38100">
              <a:lnSpc>
                <a:spcPts val="1240"/>
              </a:lnSpc>
            </a:pPr>
            <a:fld id="{81D60167-4931-47E6-BA6A-407CBD079E47}" type="slidenum">
              <a:rPr spc="-25" dirty="0"/>
              <a:t>6</a:t>
            </a:fld>
            <a:endParaRPr spc="-25" dirty="0"/>
          </a:p>
        </p:txBody>
      </p:sp>
      <p:pic>
        <p:nvPicPr>
          <p:cNvPr id="8" name="Picture 7"/>
          <p:cNvPicPr>
            <a:picLocks noChangeAspect="1"/>
          </p:cNvPicPr>
          <p:nvPr/>
        </p:nvPicPr>
        <p:blipFill>
          <a:blip r:embed="rId3"/>
          <a:stretch>
            <a:fillRect/>
          </a:stretch>
        </p:blipFill>
        <p:spPr>
          <a:xfrm>
            <a:off x="228600" y="5854050"/>
            <a:ext cx="3029106" cy="787440"/>
          </a:xfrm>
          <a:prstGeom prst="rect">
            <a:avLst/>
          </a:prstGeom>
        </p:spPr>
      </p:pic>
    </p:spTree>
    <p:extLst>
      <p:ext uri="{BB962C8B-B14F-4D97-AF65-F5344CB8AC3E}">
        <p14:creationId xmlns:p14="http://schemas.microsoft.com/office/powerpoint/2010/main" val="293592819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p:nvPr/>
        </p:nvSpPr>
        <p:spPr>
          <a:xfrm>
            <a:off x="1507736" y="5061131"/>
            <a:ext cx="6245860" cy="456535"/>
          </a:xfrm>
          <a:prstGeom prst="rect">
            <a:avLst/>
          </a:prstGeom>
        </p:spPr>
        <p:txBody>
          <a:bodyPr vert="horz" wrap="square" lIns="0" tIns="12700" rIns="0" bIns="0" rtlCol="0">
            <a:spAutoFit/>
          </a:bodyPr>
          <a:lstStyle/>
          <a:p>
            <a:pPr marL="12700">
              <a:lnSpc>
                <a:spcPct val="100000"/>
              </a:lnSpc>
              <a:spcBef>
                <a:spcPts val="100"/>
              </a:spcBef>
            </a:pPr>
            <a:r>
              <a:rPr sz="1400" b="1" dirty="0">
                <a:latin typeface="Calibri"/>
                <a:cs typeface="Calibri"/>
              </a:rPr>
              <a:t>Photo</a:t>
            </a:r>
            <a:r>
              <a:rPr sz="1400" b="1" spc="-35" dirty="0">
                <a:latin typeface="Calibri"/>
                <a:cs typeface="Calibri"/>
              </a:rPr>
              <a:t> </a:t>
            </a:r>
            <a:r>
              <a:rPr lang="en-US" sz="1400" b="1" dirty="0" smtClean="0">
                <a:latin typeface="Calibri"/>
                <a:cs typeface="Calibri"/>
              </a:rPr>
              <a:t>6</a:t>
            </a:r>
            <a:r>
              <a:rPr sz="1400" b="1" dirty="0" smtClean="0">
                <a:latin typeface="Calibri"/>
                <a:cs typeface="Calibri"/>
              </a:rPr>
              <a:t>.</a:t>
            </a:r>
            <a:r>
              <a:rPr sz="1400" b="1" spc="-30" dirty="0" smtClean="0">
                <a:latin typeface="Calibri"/>
                <a:cs typeface="Calibri"/>
              </a:rPr>
              <a:t> </a:t>
            </a:r>
            <a:r>
              <a:rPr lang="en-US" sz="1400" dirty="0" smtClean="0">
                <a:latin typeface="Calibri"/>
                <a:cs typeface="Calibri"/>
              </a:rPr>
              <a:t>South side of the location facing north. The old wattles in this area</a:t>
            </a:r>
          </a:p>
          <a:p>
            <a:pPr marL="12700">
              <a:lnSpc>
                <a:spcPct val="100000"/>
              </a:lnSpc>
              <a:spcBef>
                <a:spcPts val="100"/>
              </a:spcBef>
            </a:pPr>
            <a:r>
              <a:rPr lang="en-US" sz="1400" dirty="0" smtClean="0">
                <a:latin typeface="Calibri"/>
                <a:cs typeface="Calibri"/>
              </a:rPr>
              <a:t>need to be replaced or removed. Previous corrective action was not completed.</a:t>
            </a:r>
            <a:endParaRPr sz="1400" dirty="0">
              <a:latin typeface="Calibri"/>
              <a:cs typeface="Calibri"/>
            </a:endParaRPr>
          </a:p>
        </p:txBody>
      </p:sp>
      <p:pic>
        <p:nvPicPr>
          <p:cNvPr id="3" name="object 3"/>
          <p:cNvPicPr/>
          <p:nvPr/>
        </p:nvPicPr>
        <p:blipFill>
          <a:blip r:embed="rId2" cstate="print">
            <a:extLst>
              <a:ext uri="{28A0092B-C50C-407E-A947-70E740481C1C}">
                <a14:useLocalDpi xmlns:a14="http://schemas.microsoft.com/office/drawing/2010/main" val="0"/>
              </a:ext>
            </a:extLst>
          </a:blip>
          <a:stretch>
            <a:fillRect/>
          </a:stretch>
        </p:blipFill>
        <p:spPr>
          <a:xfrm>
            <a:off x="1507736" y="928116"/>
            <a:ext cx="6245860" cy="4038599"/>
          </a:xfrm>
          <a:prstGeom prst="rect">
            <a:avLst/>
          </a:prstGeom>
        </p:spPr>
      </p:pic>
      <p:sp>
        <p:nvSpPr>
          <p:cNvPr id="4" name="object 4"/>
          <p:cNvSpPr txBox="1"/>
          <p:nvPr/>
        </p:nvSpPr>
        <p:spPr>
          <a:xfrm>
            <a:off x="3837559" y="420115"/>
            <a:ext cx="1162685" cy="208279"/>
          </a:xfrm>
          <a:prstGeom prst="rect">
            <a:avLst/>
          </a:prstGeom>
        </p:spPr>
        <p:txBody>
          <a:bodyPr vert="horz" wrap="square" lIns="0" tIns="12700" rIns="0" bIns="0" rtlCol="0">
            <a:spAutoFit/>
          </a:bodyPr>
          <a:lstStyle/>
          <a:p>
            <a:pPr marL="12700">
              <a:lnSpc>
                <a:spcPct val="100000"/>
              </a:lnSpc>
              <a:spcBef>
                <a:spcPts val="100"/>
              </a:spcBef>
            </a:pPr>
            <a:r>
              <a:rPr sz="1200" b="1" dirty="0">
                <a:solidFill>
                  <a:srgbClr val="8A8A8A"/>
                </a:solidFill>
                <a:latin typeface="Calibri"/>
                <a:cs typeface="Calibri"/>
              </a:rPr>
              <a:t>Inspection</a:t>
            </a:r>
            <a:r>
              <a:rPr sz="1200" b="1" spc="-5" dirty="0">
                <a:solidFill>
                  <a:srgbClr val="8A8A8A"/>
                </a:solidFill>
                <a:latin typeface="Calibri"/>
                <a:cs typeface="Calibri"/>
              </a:rPr>
              <a:t> </a:t>
            </a:r>
            <a:r>
              <a:rPr sz="1200" b="1" spc="-10" dirty="0">
                <a:solidFill>
                  <a:srgbClr val="8A8A8A"/>
                </a:solidFill>
                <a:latin typeface="Calibri"/>
                <a:cs typeface="Calibri"/>
              </a:rPr>
              <a:t>Photos</a:t>
            </a:r>
            <a:endParaRPr sz="1200">
              <a:latin typeface="Calibri"/>
              <a:cs typeface="Calibri"/>
            </a:endParaRPr>
          </a:p>
        </p:txBody>
      </p:sp>
      <p:sp>
        <p:nvSpPr>
          <p:cNvPr id="6" name="object 6"/>
          <p:cNvSpPr txBox="1">
            <a:spLocks noGrp="1"/>
          </p:cNvSpPr>
          <p:nvPr>
            <p:ph type="ftr" sz="quarter" idx="5"/>
          </p:nvPr>
        </p:nvSpPr>
        <p:spPr>
          <a:prstGeom prst="rect">
            <a:avLst/>
          </a:prstGeom>
        </p:spPr>
        <p:txBody>
          <a:bodyPr vert="horz" wrap="square" lIns="0" tIns="0" rIns="0" bIns="0" rtlCol="0">
            <a:spAutoFit/>
          </a:bodyPr>
          <a:lstStyle/>
          <a:p>
            <a:pPr marL="12700">
              <a:lnSpc>
                <a:spcPts val="1240"/>
              </a:lnSpc>
            </a:pPr>
            <a:r>
              <a:rPr lang="en-US" smtClean="0"/>
              <a:t>Loc: 429093 | Date: 11/14/2024</a:t>
            </a:r>
            <a:endParaRPr spc="-10" dirty="0"/>
          </a:p>
        </p:txBody>
      </p:sp>
      <p:sp>
        <p:nvSpPr>
          <p:cNvPr id="7" name="object 7"/>
          <p:cNvSpPr txBox="1">
            <a:spLocks noGrp="1"/>
          </p:cNvSpPr>
          <p:nvPr>
            <p:ph type="sldNum" sz="quarter" idx="7"/>
          </p:nvPr>
        </p:nvSpPr>
        <p:spPr>
          <a:prstGeom prst="rect">
            <a:avLst/>
          </a:prstGeom>
        </p:spPr>
        <p:txBody>
          <a:bodyPr vert="horz" wrap="square" lIns="0" tIns="0" rIns="0" bIns="0" rtlCol="0">
            <a:spAutoFit/>
          </a:bodyPr>
          <a:lstStyle/>
          <a:p>
            <a:pPr marL="38100">
              <a:lnSpc>
                <a:spcPts val="1240"/>
              </a:lnSpc>
            </a:pPr>
            <a:fld id="{81D60167-4931-47E6-BA6A-407CBD079E47}" type="slidenum">
              <a:rPr spc="-25" dirty="0"/>
              <a:t>7</a:t>
            </a:fld>
            <a:endParaRPr spc="-25" dirty="0"/>
          </a:p>
        </p:txBody>
      </p:sp>
      <p:pic>
        <p:nvPicPr>
          <p:cNvPr id="8" name="Picture 7"/>
          <p:cNvPicPr>
            <a:picLocks noChangeAspect="1"/>
          </p:cNvPicPr>
          <p:nvPr/>
        </p:nvPicPr>
        <p:blipFill>
          <a:blip r:embed="rId3"/>
          <a:stretch>
            <a:fillRect/>
          </a:stretch>
        </p:blipFill>
        <p:spPr>
          <a:xfrm>
            <a:off x="228600" y="5854050"/>
            <a:ext cx="3029106" cy="787440"/>
          </a:xfrm>
          <a:prstGeom prst="rect">
            <a:avLst/>
          </a:prstGeom>
        </p:spPr>
      </p:pic>
    </p:spTree>
    <p:extLst>
      <p:ext uri="{BB962C8B-B14F-4D97-AF65-F5344CB8AC3E}">
        <p14:creationId xmlns:p14="http://schemas.microsoft.com/office/powerpoint/2010/main" val="190310761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p:nvPr/>
        </p:nvSpPr>
        <p:spPr>
          <a:xfrm>
            <a:off x="1507736" y="5061131"/>
            <a:ext cx="6245860" cy="456535"/>
          </a:xfrm>
          <a:prstGeom prst="rect">
            <a:avLst/>
          </a:prstGeom>
        </p:spPr>
        <p:txBody>
          <a:bodyPr vert="horz" wrap="square" lIns="0" tIns="12700" rIns="0" bIns="0" rtlCol="0">
            <a:spAutoFit/>
          </a:bodyPr>
          <a:lstStyle/>
          <a:p>
            <a:pPr marL="12700">
              <a:lnSpc>
                <a:spcPct val="100000"/>
              </a:lnSpc>
              <a:spcBef>
                <a:spcPts val="100"/>
              </a:spcBef>
            </a:pPr>
            <a:r>
              <a:rPr sz="1400" b="1" dirty="0">
                <a:latin typeface="Calibri"/>
                <a:cs typeface="Calibri"/>
              </a:rPr>
              <a:t>Photo</a:t>
            </a:r>
            <a:r>
              <a:rPr sz="1400" b="1" spc="-35" dirty="0">
                <a:latin typeface="Calibri"/>
                <a:cs typeface="Calibri"/>
              </a:rPr>
              <a:t> </a:t>
            </a:r>
            <a:r>
              <a:rPr lang="en-US" sz="1400" b="1" dirty="0" smtClean="0">
                <a:latin typeface="Calibri"/>
                <a:cs typeface="Calibri"/>
              </a:rPr>
              <a:t>7</a:t>
            </a:r>
            <a:r>
              <a:rPr sz="1400" b="1" dirty="0" smtClean="0">
                <a:latin typeface="Calibri"/>
                <a:cs typeface="Calibri"/>
              </a:rPr>
              <a:t>.</a:t>
            </a:r>
            <a:r>
              <a:rPr sz="1400" b="1" spc="-30" dirty="0" smtClean="0">
                <a:latin typeface="Calibri"/>
                <a:cs typeface="Calibri"/>
              </a:rPr>
              <a:t> </a:t>
            </a:r>
            <a:r>
              <a:rPr lang="en-US" sz="1400" dirty="0" smtClean="0">
                <a:latin typeface="Calibri"/>
                <a:cs typeface="Calibri"/>
              </a:rPr>
              <a:t>Facing south at the perimeter ditch. The check dams have filled in with</a:t>
            </a:r>
          </a:p>
          <a:p>
            <a:pPr marL="12700">
              <a:lnSpc>
                <a:spcPct val="100000"/>
              </a:lnSpc>
              <a:spcBef>
                <a:spcPts val="100"/>
              </a:spcBef>
            </a:pPr>
            <a:r>
              <a:rPr lang="en-US" sz="1400" dirty="0" smtClean="0">
                <a:latin typeface="Calibri"/>
                <a:cs typeface="Calibri"/>
              </a:rPr>
              <a:t>sediment and need to be cleaned out. Previous corrective action was not completed.</a:t>
            </a:r>
            <a:endParaRPr sz="1400" dirty="0">
              <a:latin typeface="Calibri"/>
              <a:cs typeface="Calibri"/>
            </a:endParaRPr>
          </a:p>
        </p:txBody>
      </p:sp>
      <p:pic>
        <p:nvPicPr>
          <p:cNvPr id="3" name="object 3"/>
          <p:cNvPicPr/>
          <p:nvPr/>
        </p:nvPicPr>
        <p:blipFill>
          <a:blip r:embed="rId2" cstate="print">
            <a:extLst>
              <a:ext uri="{28A0092B-C50C-407E-A947-70E740481C1C}">
                <a14:useLocalDpi xmlns:a14="http://schemas.microsoft.com/office/drawing/2010/main" val="0"/>
              </a:ext>
            </a:extLst>
          </a:blip>
          <a:stretch>
            <a:fillRect/>
          </a:stretch>
        </p:blipFill>
        <p:spPr>
          <a:xfrm>
            <a:off x="1507736" y="928116"/>
            <a:ext cx="6245860" cy="4038599"/>
          </a:xfrm>
          <a:prstGeom prst="rect">
            <a:avLst/>
          </a:prstGeom>
        </p:spPr>
      </p:pic>
      <p:sp>
        <p:nvSpPr>
          <p:cNvPr id="4" name="object 4"/>
          <p:cNvSpPr txBox="1"/>
          <p:nvPr/>
        </p:nvSpPr>
        <p:spPr>
          <a:xfrm>
            <a:off x="3837559" y="420115"/>
            <a:ext cx="1162685" cy="208279"/>
          </a:xfrm>
          <a:prstGeom prst="rect">
            <a:avLst/>
          </a:prstGeom>
        </p:spPr>
        <p:txBody>
          <a:bodyPr vert="horz" wrap="square" lIns="0" tIns="12700" rIns="0" bIns="0" rtlCol="0">
            <a:spAutoFit/>
          </a:bodyPr>
          <a:lstStyle/>
          <a:p>
            <a:pPr marL="12700">
              <a:lnSpc>
                <a:spcPct val="100000"/>
              </a:lnSpc>
              <a:spcBef>
                <a:spcPts val="100"/>
              </a:spcBef>
            </a:pPr>
            <a:r>
              <a:rPr sz="1200" b="1" dirty="0">
                <a:solidFill>
                  <a:srgbClr val="8A8A8A"/>
                </a:solidFill>
                <a:latin typeface="Calibri"/>
                <a:cs typeface="Calibri"/>
              </a:rPr>
              <a:t>Inspection</a:t>
            </a:r>
            <a:r>
              <a:rPr sz="1200" b="1" spc="-5" dirty="0">
                <a:solidFill>
                  <a:srgbClr val="8A8A8A"/>
                </a:solidFill>
                <a:latin typeface="Calibri"/>
                <a:cs typeface="Calibri"/>
              </a:rPr>
              <a:t> </a:t>
            </a:r>
            <a:r>
              <a:rPr sz="1200" b="1" spc="-10" dirty="0">
                <a:solidFill>
                  <a:srgbClr val="8A8A8A"/>
                </a:solidFill>
                <a:latin typeface="Calibri"/>
                <a:cs typeface="Calibri"/>
              </a:rPr>
              <a:t>Photos</a:t>
            </a:r>
            <a:endParaRPr sz="1200">
              <a:latin typeface="Calibri"/>
              <a:cs typeface="Calibri"/>
            </a:endParaRPr>
          </a:p>
        </p:txBody>
      </p:sp>
      <p:sp>
        <p:nvSpPr>
          <p:cNvPr id="6" name="object 6"/>
          <p:cNvSpPr txBox="1">
            <a:spLocks noGrp="1"/>
          </p:cNvSpPr>
          <p:nvPr>
            <p:ph type="ftr" sz="quarter" idx="5"/>
          </p:nvPr>
        </p:nvSpPr>
        <p:spPr>
          <a:prstGeom prst="rect">
            <a:avLst/>
          </a:prstGeom>
        </p:spPr>
        <p:txBody>
          <a:bodyPr vert="horz" wrap="square" lIns="0" tIns="0" rIns="0" bIns="0" rtlCol="0">
            <a:spAutoFit/>
          </a:bodyPr>
          <a:lstStyle/>
          <a:p>
            <a:pPr marL="12700">
              <a:lnSpc>
                <a:spcPts val="1240"/>
              </a:lnSpc>
            </a:pPr>
            <a:r>
              <a:rPr lang="en-US" smtClean="0"/>
              <a:t>Loc: 429093 | Date: 11/14/2024</a:t>
            </a:r>
            <a:endParaRPr spc="-10" dirty="0"/>
          </a:p>
        </p:txBody>
      </p:sp>
      <p:sp>
        <p:nvSpPr>
          <p:cNvPr id="7" name="object 7"/>
          <p:cNvSpPr txBox="1">
            <a:spLocks noGrp="1"/>
          </p:cNvSpPr>
          <p:nvPr>
            <p:ph type="sldNum" sz="quarter" idx="7"/>
          </p:nvPr>
        </p:nvSpPr>
        <p:spPr>
          <a:prstGeom prst="rect">
            <a:avLst/>
          </a:prstGeom>
        </p:spPr>
        <p:txBody>
          <a:bodyPr vert="horz" wrap="square" lIns="0" tIns="0" rIns="0" bIns="0" rtlCol="0">
            <a:spAutoFit/>
          </a:bodyPr>
          <a:lstStyle/>
          <a:p>
            <a:pPr marL="38100">
              <a:lnSpc>
                <a:spcPts val="1240"/>
              </a:lnSpc>
            </a:pPr>
            <a:fld id="{81D60167-4931-47E6-BA6A-407CBD079E47}" type="slidenum">
              <a:rPr spc="-25" dirty="0"/>
              <a:t>8</a:t>
            </a:fld>
            <a:endParaRPr spc="-25" dirty="0"/>
          </a:p>
        </p:txBody>
      </p:sp>
      <p:pic>
        <p:nvPicPr>
          <p:cNvPr id="8" name="Picture 7"/>
          <p:cNvPicPr>
            <a:picLocks noChangeAspect="1"/>
          </p:cNvPicPr>
          <p:nvPr/>
        </p:nvPicPr>
        <p:blipFill>
          <a:blip r:embed="rId3"/>
          <a:stretch>
            <a:fillRect/>
          </a:stretch>
        </p:blipFill>
        <p:spPr>
          <a:xfrm>
            <a:off x="228600" y="5854050"/>
            <a:ext cx="3029106" cy="787440"/>
          </a:xfrm>
          <a:prstGeom prst="rect">
            <a:avLst/>
          </a:prstGeom>
        </p:spPr>
      </p:pic>
    </p:spTree>
    <p:extLst>
      <p:ext uri="{BB962C8B-B14F-4D97-AF65-F5344CB8AC3E}">
        <p14:creationId xmlns:p14="http://schemas.microsoft.com/office/powerpoint/2010/main" val="2265857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p:nvPr/>
        </p:nvSpPr>
        <p:spPr>
          <a:xfrm>
            <a:off x="1507736" y="5061131"/>
            <a:ext cx="6245860" cy="228268"/>
          </a:xfrm>
          <a:prstGeom prst="rect">
            <a:avLst/>
          </a:prstGeom>
        </p:spPr>
        <p:txBody>
          <a:bodyPr vert="horz" wrap="square" lIns="0" tIns="12700" rIns="0" bIns="0" rtlCol="0">
            <a:spAutoFit/>
          </a:bodyPr>
          <a:lstStyle/>
          <a:p>
            <a:pPr marL="12700">
              <a:lnSpc>
                <a:spcPct val="100000"/>
              </a:lnSpc>
              <a:spcBef>
                <a:spcPts val="100"/>
              </a:spcBef>
            </a:pPr>
            <a:r>
              <a:rPr sz="1400" b="1" dirty="0">
                <a:latin typeface="Calibri"/>
                <a:cs typeface="Calibri"/>
              </a:rPr>
              <a:t>Photo</a:t>
            </a:r>
            <a:r>
              <a:rPr sz="1400" b="1" spc="-35" dirty="0">
                <a:latin typeface="Calibri"/>
                <a:cs typeface="Calibri"/>
              </a:rPr>
              <a:t> </a:t>
            </a:r>
            <a:r>
              <a:rPr lang="en-US" sz="1400" b="1" dirty="0" smtClean="0">
                <a:latin typeface="Calibri"/>
                <a:cs typeface="Calibri"/>
              </a:rPr>
              <a:t>8</a:t>
            </a:r>
            <a:r>
              <a:rPr sz="1400" b="1" dirty="0" smtClean="0">
                <a:latin typeface="Calibri"/>
                <a:cs typeface="Calibri"/>
              </a:rPr>
              <a:t>.</a:t>
            </a:r>
            <a:r>
              <a:rPr sz="1400" b="1" spc="-30" dirty="0" smtClean="0">
                <a:latin typeface="Calibri"/>
                <a:cs typeface="Calibri"/>
              </a:rPr>
              <a:t> </a:t>
            </a:r>
            <a:r>
              <a:rPr lang="en-US" sz="1400" dirty="0" smtClean="0">
                <a:latin typeface="Calibri"/>
                <a:cs typeface="Calibri"/>
              </a:rPr>
              <a:t>Facing </a:t>
            </a:r>
            <a:r>
              <a:rPr lang="en-US" sz="1400" dirty="0" smtClean="0">
                <a:latin typeface="Calibri"/>
                <a:cs typeface="Calibri"/>
              </a:rPr>
              <a:t>north along the </a:t>
            </a:r>
            <a:r>
              <a:rPr lang="en-US" sz="1400" dirty="0" smtClean="0">
                <a:latin typeface="Calibri"/>
                <a:cs typeface="Calibri"/>
              </a:rPr>
              <a:t>run-on ditch at the west side of the location.</a:t>
            </a:r>
            <a:endParaRPr sz="1400" dirty="0">
              <a:latin typeface="Calibri"/>
              <a:cs typeface="Calibri"/>
            </a:endParaRPr>
          </a:p>
        </p:txBody>
      </p:sp>
      <p:pic>
        <p:nvPicPr>
          <p:cNvPr id="3" name="object 3"/>
          <p:cNvPicPr/>
          <p:nvPr/>
        </p:nvPicPr>
        <p:blipFill>
          <a:blip r:embed="rId2" cstate="print">
            <a:extLst>
              <a:ext uri="{28A0092B-C50C-407E-A947-70E740481C1C}">
                <a14:useLocalDpi xmlns:a14="http://schemas.microsoft.com/office/drawing/2010/main" val="0"/>
              </a:ext>
            </a:extLst>
          </a:blip>
          <a:stretch>
            <a:fillRect/>
          </a:stretch>
        </p:blipFill>
        <p:spPr>
          <a:xfrm>
            <a:off x="1507736" y="928116"/>
            <a:ext cx="6245860" cy="4038599"/>
          </a:xfrm>
          <a:prstGeom prst="rect">
            <a:avLst/>
          </a:prstGeom>
        </p:spPr>
      </p:pic>
      <p:sp>
        <p:nvSpPr>
          <p:cNvPr id="4" name="object 4"/>
          <p:cNvSpPr txBox="1"/>
          <p:nvPr/>
        </p:nvSpPr>
        <p:spPr>
          <a:xfrm>
            <a:off x="3837559" y="420115"/>
            <a:ext cx="1162685" cy="208279"/>
          </a:xfrm>
          <a:prstGeom prst="rect">
            <a:avLst/>
          </a:prstGeom>
        </p:spPr>
        <p:txBody>
          <a:bodyPr vert="horz" wrap="square" lIns="0" tIns="12700" rIns="0" bIns="0" rtlCol="0">
            <a:spAutoFit/>
          </a:bodyPr>
          <a:lstStyle/>
          <a:p>
            <a:pPr marL="12700">
              <a:lnSpc>
                <a:spcPct val="100000"/>
              </a:lnSpc>
              <a:spcBef>
                <a:spcPts val="100"/>
              </a:spcBef>
            </a:pPr>
            <a:r>
              <a:rPr sz="1200" b="1" dirty="0">
                <a:solidFill>
                  <a:srgbClr val="8A8A8A"/>
                </a:solidFill>
                <a:latin typeface="Calibri"/>
                <a:cs typeface="Calibri"/>
              </a:rPr>
              <a:t>Inspection</a:t>
            </a:r>
            <a:r>
              <a:rPr sz="1200" b="1" spc="-5" dirty="0">
                <a:solidFill>
                  <a:srgbClr val="8A8A8A"/>
                </a:solidFill>
                <a:latin typeface="Calibri"/>
                <a:cs typeface="Calibri"/>
              </a:rPr>
              <a:t> </a:t>
            </a:r>
            <a:r>
              <a:rPr sz="1200" b="1" spc="-10" dirty="0">
                <a:solidFill>
                  <a:srgbClr val="8A8A8A"/>
                </a:solidFill>
                <a:latin typeface="Calibri"/>
                <a:cs typeface="Calibri"/>
              </a:rPr>
              <a:t>Photos</a:t>
            </a:r>
            <a:endParaRPr sz="1200">
              <a:latin typeface="Calibri"/>
              <a:cs typeface="Calibri"/>
            </a:endParaRPr>
          </a:p>
        </p:txBody>
      </p:sp>
      <p:sp>
        <p:nvSpPr>
          <p:cNvPr id="6" name="object 6"/>
          <p:cNvSpPr txBox="1">
            <a:spLocks noGrp="1"/>
          </p:cNvSpPr>
          <p:nvPr>
            <p:ph type="ftr" sz="quarter" idx="5"/>
          </p:nvPr>
        </p:nvSpPr>
        <p:spPr>
          <a:prstGeom prst="rect">
            <a:avLst/>
          </a:prstGeom>
        </p:spPr>
        <p:txBody>
          <a:bodyPr vert="horz" wrap="square" lIns="0" tIns="0" rIns="0" bIns="0" rtlCol="0">
            <a:spAutoFit/>
          </a:bodyPr>
          <a:lstStyle/>
          <a:p>
            <a:pPr marL="12700">
              <a:lnSpc>
                <a:spcPts val="1240"/>
              </a:lnSpc>
            </a:pPr>
            <a:r>
              <a:rPr lang="en-US" smtClean="0"/>
              <a:t>Loc: 429093 | Date: 11/14/2024</a:t>
            </a:r>
            <a:endParaRPr spc="-10" dirty="0"/>
          </a:p>
        </p:txBody>
      </p:sp>
      <p:sp>
        <p:nvSpPr>
          <p:cNvPr id="7" name="object 7"/>
          <p:cNvSpPr txBox="1">
            <a:spLocks noGrp="1"/>
          </p:cNvSpPr>
          <p:nvPr>
            <p:ph type="sldNum" sz="quarter" idx="7"/>
          </p:nvPr>
        </p:nvSpPr>
        <p:spPr>
          <a:prstGeom prst="rect">
            <a:avLst/>
          </a:prstGeom>
        </p:spPr>
        <p:txBody>
          <a:bodyPr vert="horz" wrap="square" lIns="0" tIns="0" rIns="0" bIns="0" rtlCol="0">
            <a:spAutoFit/>
          </a:bodyPr>
          <a:lstStyle/>
          <a:p>
            <a:pPr marL="38100">
              <a:lnSpc>
                <a:spcPts val="1240"/>
              </a:lnSpc>
            </a:pPr>
            <a:fld id="{81D60167-4931-47E6-BA6A-407CBD079E47}" type="slidenum">
              <a:rPr spc="-25" dirty="0"/>
              <a:t>9</a:t>
            </a:fld>
            <a:endParaRPr spc="-25" dirty="0"/>
          </a:p>
        </p:txBody>
      </p:sp>
      <p:pic>
        <p:nvPicPr>
          <p:cNvPr id="8" name="Picture 7"/>
          <p:cNvPicPr>
            <a:picLocks noChangeAspect="1"/>
          </p:cNvPicPr>
          <p:nvPr/>
        </p:nvPicPr>
        <p:blipFill>
          <a:blip r:embed="rId3"/>
          <a:stretch>
            <a:fillRect/>
          </a:stretch>
        </p:blipFill>
        <p:spPr>
          <a:xfrm>
            <a:off x="228600" y="5854050"/>
            <a:ext cx="3029106" cy="787440"/>
          </a:xfrm>
          <a:prstGeom prst="rect">
            <a:avLst/>
          </a:prstGeom>
        </p:spPr>
      </p:pic>
    </p:spTree>
    <p:extLst>
      <p:ext uri="{BB962C8B-B14F-4D97-AF65-F5344CB8AC3E}">
        <p14:creationId xmlns:p14="http://schemas.microsoft.com/office/powerpoint/2010/main" val="155802865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p:nvPr/>
        </p:nvSpPr>
        <p:spPr>
          <a:xfrm>
            <a:off x="1523102" y="5074393"/>
            <a:ext cx="6245860" cy="659155"/>
          </a:xfrm>
          <a:prstGeom prst="rect">
            <a:avLst/>
          </a:prstGeom>
        </p:spPr>
        <p:txBody>
          <a:bodyPr vert="horz" wrap="square" lIns="0" tIns="12700" rIns="0" bIns="0" rtlCol="0">
            <a:spAutoFit/>
          </a:bodyPr>
          <a:lstStyle/>
          <a:p>
            <a:pPr marL="12700">
              <a:lnSpc>
                <a:spcPct val="100000"/>
              </a:lnSpc>
              <a:spcBef>
                <a:spcPts val="100"/>
              </a:spcBef>
            </a:pPr>
            <a:r>
              <a:rPr sz="1400" b="1" dirty="0">
                <a:latin typeface="Calibri"/>
                <a:cs typeface="Calibri"/>
              </a:rPr>
              <a:t>Photo</a:t>
            </a:r>
            <a:r>
              <a:rPr sz="1400" b="1" spc="-35" dirty="0">
                <a:latin typeface="Calibri"/>
                <a:cs typeface="Calibri"/>
              </a:rPr>
              <a:t> </a:t>
            </a:r>
            <a:r>
              <a:rPr lang="en-US" sz="1400" b="1" dirty="0" smtClean="0">
                <a:latin typeface="Calibri"/>
                <a:cs typeface="Calibri"/>
              </a:rPr>
              <a:t>9</a:t>
            </a:r>
            <a:r>
              <a:rPr sz="1400" b="1" dirty="0" smtClean="0">
                <a:latin typeface="Calibri"/>
                <a:cs typeface="Calibri"/>
              </a:rPr>
              <a:t>.</a:t>
            </a:r>
            <a:r>
              <a:rPr sz="1400" b="1" spc="-30" dirty="0" smtClean="0">
                <a:latin typeface="Calibri"/>
                <a:cs typeface="Calibri"/>
              </a:rPr>
              <a:t> </a:t>
            </a:r>
            <a:r>
              <a:rPr lang="en-US" sz="1400" dirty="0" smtClean="0">
                <a:latin typeface="Calibri"/>
                <a:cs typeface="Calibri"/>
              </a:rPr>
              <a:t>The wattles along the west perimeter of the location are degraded and need to be replaced or removed. There is erosion along this area of the southwest corner of the location</a:t>
            </a:r>
            <a:r>
              <a:rPr lang="en-US" sz="1400" dirty="0" smtClean="0">
                <a:latin typeface="Calibri"/>
                <a:cs typeface="Calibri"/>
              </a:rPr>
              <a:t>. Previous corrective action was not completed.</a:t>
            </a:r>
            <a:endParaRPr sz="1400" dirty="0">
              <a:latin typeface="Calibri"/>
              <a:cs typeface="Calibri"/>
            </a:endParaRPr>
          </a:p>
        </p:txBody>
      </p:sp>
      <p:pic>
        <p:nvPicPr>
          <p:cNvPr id="3" name="object 3"/>
          <p:cNvPicPr/>
          <p:nvPr/>
        </p:nvPicPr>
        <p:blipFill>
          <a:blip r:embed="rId2" cstate="print">
            <a:extLst>
              <a:ext uri="{28A0092B-C50C-407E-A947-70E740481C1C}">
                <a14:useLocalDpi xmlns:a14="http://schemas.microsoft.com/office/drawing/2010/main" val="0"/>
              </a:ext>
            </a:extLst>
          </a:blip>
          <a:stretch>
            <a:fillRect/>
          </a:stretch>
        </p:blipFill>
        <p:spPr>
          <a:xfrm>
            <a:off x="1523102" y="928116"/>
            <a:ext cx="6245860" cy="4038599"/>
          </a:xfrm>
          <a:prstGeom prst="rect">
            <a:avLst/>
          </a:prstGeom>
        </p:spPr>
      </p:pic>
      <p:sp>
        <p:nvSpPr>
          <p:cNvPr id="4" name="object 4"/>
          <p:cNvSpPr txBox="1"/>
          <p:nvPr/>
        </p:nvSpPr>
        <p:spPr>
          <a:xfrm>
            <a:off x="3837559" y="420115"/>
            <a:ext cx="1162685" cy="208279"/>
          </a:xfrm>
          <a:prstGeom prst="rect">
            <a:avLst/>
          </a:prstGeom>
        </p:spPr>
        <p:txBody>
          <a:bodyPr vert="horz" wrap="square" lIns="0" tIns="12700" rIns="0" bIns="0" rtlCol="0">
            <a:spAutoFit/>
          </a:bodyPr>
          <a:lstStyle/>
          <a:p>
            <a:pPr marL="12700">
              <a:lnSpc>
                <a:spcPct val="100000"/>
              </a:lnSpc>
              <a:spcBef>
                <a:spcPts val="100"/>
              </a:spcBef>
            </a:pPr>
            <a:r>
              <a:rPr sz="1200" b="1" dirty="0">
                <a:solidFill>
                  <a:srgbClr val="8A8A8A"/>
                </a:solidFill>
                <a:latin typeface="Calibri"/>
                <a:cs typeface="Calibri"/>
              </a:rPr>
              <a:t>Inspection</a:t>
            </a:r>
            <a:r>
              <a:rPr sz="1200" b="1" spc="-5" dirty="0">
                <a:solidFill>
                  <a:srgbClr val="8A8A8A"/>
                </a:solidFill>
                <a:latin typeface="Calibri"/>
                <a:cs typeface="Calibri"/>
              </a:rPr>
              <a:t> </a:t>
            </a:r>
            <a:r>
              <a:rPr sz="1200" b="1" spc="-10" dirty="0">
                <a:solidFill>
                  <a:srgbClr val="8A8A8A"/>
                </a:solidFill>
                <a:latin typeface="Calibri"/>
                <a:cs typeface="Calibri"/>
              </a:rPr>
              <a:t>Photos</a:t>
            </a:r>
            <a:endParaRPr sz="1200">
              <a:latin typeface="Calibri"/>
              <a:cs typeface="Calibri"/>
            </a:endParaRPr>
          </a:p>
        </p:txBody>
      </p:sp>
      <p:sp>
        <p:nvSpPr>
          <p:cNvPr id="6" name="object 6"/>
          <p:cNvSpPr txBox="1">
            <a:spLocks noGrp="1"/>
          </p:cNvSpPr>
          <p:nvPr>
            <p:ph type="ftr" sz="quarter" idx="5"/>
          </p:nvPr>
        </p:nvSpPr>
        <p:spPr>
          <a:prstGeom prst="rect">
            <a:avLst/>
          </a:prstGeom>
        </p:spPr>
        <p:txBody>
          <a:bodyPr vert="horz" wrap="square" lIns="0" tIns="0" rIns="0" bIns="0" rtlCol="0">
            <a:spAutoFit/>
          </a:bodyPr>
          <a:lstStyle/>
          <a:p>
            <a:pPr marL="12700">
              <a:lnSpc>
                <a:spcPts val="1240"/>
              </a:lnSpc>
            </a:pPr>
            <a:r>
              <a:rPr lang="en-US" smtClean="0"/>
              <a:t>Loc: 429093 | Date: 11/14/2024</a:t>
            </a:r>
            <a:endParaRPr spc="-10" dirty="0"/>
          </a:p>
        </p:txBody>
      </p:sp>
      <p:sp>
        <p:nvSpPr>
          <p:cNvPr id="7" name="object 7"/>
          <p:cNvSpPr txBox="1">
            <a:spLocks noGrp="1"/>
          </p:cNvSpPr>
          <p:nvPr>
            <p:ph type="sldNum" sz="quarter" idx="7"/>
          </p:nvPr>
        </p:nvSpPr>
        <p:spPr>
          <a:prstGeom prst="rect">
            <a:avLst/>
          </a:prstGeom>
        </p:spPr>
        <p:txBody>
          <a:bodyPr vert="horz" wrap="square" lIns="0" tIns="0" rIns="0" bIns="0" rtlCol="0">
            <a:spAutoFit/>
          </a:bodyPr>
          <a:lstStyle/>
          <a:p>
            <a:pPr marL="38100">
              <a:lnSpc>
                <a:spcPts val="1240"/>
              </a:lnSpc>
            </a:pPr>
            <a:fld id="{81D60167-4931-47E6-BA6A-407CBD079E47}" type="slidenum">
              <a:rPr spc="-25" dirty="0"/>
              <a:t>10</a:t>
            </a:fld>
            <a:endParaRPr spc="-25" dirty="0"/>
          </a:p>
        </p:txBody>
      </p:sp>
      <p:pic>
        <p:nvPicPr>
          <p:cNvPr id="8" name="Picture 7"/>
          <p:cNvPicPr>
            <a:picLocks noChangeAspect="1"/>
          </p:cNvPicPr>
          <p:nvPr/>
        </p:nvPicPr>
        <p:blipFill>
          <a:blip r:embed="rId3"/>
          <a:stretch>
            <a:fillRect/>
          </a:stretch>
        </p:blipFill>
        <p:spPr>
          <a:xfrm>
            <a:off x="228600" y="5854050"/>
            <a:ext cx="3029106" cy="787440"/>
          </a:xfrm>
          <a:prstGeom prst="rect">
            <a:avLst/>
          </a:prstGeom>
        </p:spPr>
      </p:pic>
    </p:spTree>
    <p:extLst>
      <p:ext uri="{BB962C8B-B14F-4D97-AF65-F5344CB8AC3E}">
        <p14:creationId xmlns:p14="http://schemas.microsoft.com/office/powerpoint/2010/main" val="365181546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p:nvPr/>
        </p:nvSpPr>
        <p:spPr>
          <a:xfrm>
            <a:off x="1523102" y="5074393"/>
            <a:ext cx="6245860" cy="228268"/>
          </a:xfrm>
          <a:prstGeom prst="rect">
            <a:avLst/>
          </a:prstGeom>
        </p:spPr>
        <p:txBody>
          <a:bodyPr vert="horz" wrap="square" lIns="0" tIns="12700" rIns="0" bIns="0" rtlCol="0">
            <a:spAutoFit/>
          </a:bodyPr>
          <a:lstStyle/>
          <a:p>
            <a:pPr marL="12700">
              <a:lnSpc>
                <a:spcPct val="100000"/>
              </a:lnSpc>
              <a:spcBef>
                <a:spcPts val="100"/>
              </a:spcBef>
            </a:pPr>
            <a:r>
              <a:rPr sz="1400" b="1" dirty="0">
                <a:latin typeface="Calibri"/>
                <a:cs typeface="Calibri"/>
              </a:rPr>
              <a:t>Photo</a:t>
            </a:r>
            <a:r>
              <a:rPr sz="1400" b="1" spc="-35" dirty="0">
                <a:latin typeface="Calibri"/>
                <a:cs typeface="Calibri"/>
              </a:rPr>
              <a:t> </a:t>
            </a:r>
            <a:r>
              <a:rPr lang="en-US" sz="1400" b="1" dirty="0" smtClean="0">
                <a:latin typeface="Calibri"/>
                <a:cs typeface="Calibri"/>
              </a:rPr>
              <a:t>10</a:t>
            </a:r>
            <a:r>
              <a:rPr sz="1400" b="1" dirty="0" smtClean="0">
                <a:latin typeface="Calibri"/>
                <a:cs typeface="Calibri"/>
              </a:rPr>
              <a:t>.</a:t>
            </a:r>
            <a:r>
              <a:rPr sz="1400" b="1" spc="-30" dirty="0" smtClean="0">
                <a:latin typeface="Calibri"/>
                <a:cs typeface="Calibri"/>
              </a:rPr>
              <a:t> </a:t>
            </a:r>
            <a:r>
              <a:rPr lang="en-US" sz="1400" dirty="0" smtClean="0">
                <a:latin typeface="Calibri"/>
                <a:cs typeface="Calibri"/>
              </a:rPr>
              <a:t>North side of the location facing south.</a:t>
            </a:r>
            <a:endParaRPr sz="1400" dirty="0">
              <a:latin typeface="Calibri"/>
              <a:cs typeface="Calibri"/>
            </a:endParaRPr>
          </a:p>
        </p:txBody>
      </p:sp>
      <p:pic>
        <p:nvPicPr>
          <p:cNvPr id="3" name="object 3"/>
          <p:cNvPicPr/>
          <p:nvPr/>
        </p:nvPicPr>
        <p:blipFill>
          <a:blip r:embed="rId2" cstate="print">
            <a:extLst>
              <a:ext uri="{28A0092B-C50C-407E-A947-70E740481C1C}">
                <a14:useLocalDpi xmlns:a14="http://schemas.microsoft.com/office/drawing/2010/main" val="0"/>
              </a:ext>
            </a:extLst>
          </a:blip>
          <a:stretch>
            <a:fillRect/>
          </a:stretch>
        </p:blipFill>
        <p:spPr>
          <a:xfrm>
            <a:off x="1523102" y="928116"/>
            <a:ext cx="6245860" cy="4038599"/>
          </a:xfrm>
          <a:prstGeom prst="rect">
            <a:avLst/>
          </a:prstGeom>
        </p:spPr>
      </p:pic>
      <p:sp>
        <p:nvSpPr>
          <p:cNvPr id="4" name="object 4"/>
          <p:cNvSpPr txBox="1"/>
          <p:nvPr/>
        </p:nvSpPr>
        <p:spPr>
          <a:xfrm>
            <a:off x="3837559" y="420115"/>
            <a:ext cx="1162685" cy="208279"/>
          </a:xfrm>
          <a:prstGeom prst="rect">
            <a:avLst/>
          </a:prstGeom>
        </p:spPr>
        <p:txBody>
          <a:bodyPr vert="horz" wrap="square" lIns="0" tIns="12700" rIns="0" bIns="0" rtlCol="0">
            <a:spAutoFit/>
          </a:bodyPr>
          <a:lstStyle/>
          <a:p>
            <a:pPr marL="12700">
              <a:lnSpc>
                <a:spcPct val="100000"/>
              </a:lnSpc>
              <a:spcBef>
                <a:spcPts val="100"/>
              </a:spcBef>
            </a:pPr>
            <a:r>
              <a:rPr sz="1200" b="1" dirty="0">
                <a:solidFill>
                  <a:srgbClr val="8A8A8A"/>
                </a:solidFill>
                <a:latin typeface="Calibri"/>
                <a:cs typeface="Calibri"/>
              </a:rPr>
              <a:t>Inspection</a:t>
            </a:r>
            <a:r>
              <a:rPr sz="1200" b="1" spc="-5" dirty="0">
                <a:solidFill>
                  <a:srgbClr val="8A8A8A"/>
                </a:solidFill>
                <a:latin typeface="Calibri"/>
                <a:cs typeface="Calibri"/>
              </a:rPr>
              <a:t> </a:t>
            </a:r>
            <a:r>
              <a:rPr sz="1200" b="1" spc="-10" dirty="0">
                <a:solidFill>
                  <a:srgbClr val="8A8A8A"/>
                </a:solidFill>
                <a:latin typeface="Calibri"/>
                <a:cs typeface="Calibri"/>
              </a:rPr>
              <a:t>Photos</a:t>
            </a:r>
            <a:endParaRPr sz="1200">
              <a:latin typeface="Calibri"/>
              <a:cs typeface="Calibri"/>
            </a:endParaRPr>
          </a:p>
        </p:txBody>
      </p:sp>
      <p:sp>
        <p:nvSpPr>
          <p:cNvPr id="6" name="object 6"/>
          <p:cNvSpPr txBox="1">
            <a:spLocks noGrp="1"/>
          </p:cNvSpPr>
          <p:nvPr>
            <p:ph type="ftr" sz="quarter" idx="5"/>
          </p:nvPr>
        </p:nvSpPr>
        <p:spPr>
          <a:prstGeom prst="rect">
            <a:avLst/>
          </a:prstGeom>
        </p:spPr>
        <p:txBody>
          <a:bodyPr vert="horz" wrap="square" lIns="0" tIns="0" rIns="0" bIns="0" rtlCol="0">
            <a:spAutoFit/>
          </a:bodyPr>
          <a:lstStyle/>
          <a:p>
            <a:pPr marL="12700">
              <a:lnSpc>
                <a:spcPts val="1240"/>
              </a:lnSpc>
            </a:pPr>
            <a:r>
              <a:rPr lang="en-US" smtClean="0"/>
              <a:t>Loc: 429093 | Date: 11/14/2024</a:t>
            </a:r>
            <a:endParaRPr spc="-10" dirty="0"/>
          </a:p>
        </p:txBody>
      </p:sp>
      <p:sp>
        <p:nvSpPr>
          <p:cNvPr id="7" name="object 7"/>
          <p:cNvSpPr txBox="1">
            <a:spLocks noGrp="1"/>
          </p:cNvSpPr>
          <p:nvPr>
            <p:ph type="sldNum" sz="quarter" idx="7"/>
          </p:nvPr>
        </p:nvSpPr>
        <p:spPr>
          <a:prstGeom prst="rect">
            <a:avLst/>
          </a:prstGeom>
        </p:spPr>
        <p:txBody>
          <a:bodyPr vert="horz" wrap="square" lIns="0" tIns="0" rIns="0" bIns="0" rtlCol="0">
            <a:spAutoFit/>
          </a:bodyPr>
          <a:lstStyle/>
          <a:p>
            <a:pPr marL="38100">
              <a:lnSpc>
                <a:spcPts val="1240"/>
              </a:lnSpc>
            </a:pPr>
            <a:fld id="{81D60167-4931-47E6-BA6A-407CBD079E47}" type="slidenum">
              <a:rPr spc="-25" dirty="0"/>
              <a:t>11</a:t>
            </a:fld>
            <a:endParaRPr spc="-25" dirty="0"/>
          </a:p>
        </p:txBody>
      </p:sp>
      <p:pic>
        <p:nvPicPr>
          <p:cNvPr id="8" name="Picture 7"/>
          <p:cNvPicPr>
            <a:picLocks noChangeAspect="1"/>
          </p:cNvPicPr>
          <p:nvPr/>
        </p:nvPicPr>
        <p:blipFill>
          <a:blip r:embed="rId3"/>
          <a:stretch>
            <a:fillRect/>
          </a:stretch>
        </p:blipFill>
        <p:spPr>
          <a:xfrm>
            <a:off x="228600" y="5854050"/>
            <a:ext cx="3029106" cy="787440"/>
          </a:xfrm>
          <a:prstGeom prst="rect">
            <a:avLst/>
          </a:prstGeom>
        </p:spPr>
      </p:pic>
    </p:spTree>
    <p:extLst>
      <p:ext uri="{BB962C8B-B14F-4D97-AF65-F5344CB8AC3E}">
        <p14:creationId xmlns:p14="http://schemas.microsoft.com/office/powerpoint/2010/main" val="338044529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205</TotalTime>
  <Words>368</Words>
  <Application>Microsoft Office PowerPoint</Application>
  <PresentationFormat>On-screen Show (4:3)</PresentationFormat>
  <Paragraphs>46</Paragraphs>
  <Slides>11</Slides>
  <Notes>0</Notes>
  <HiddenSlides>0</HiddenSlides>
  <MMClips>0</MMClips>
  <ScaleCrop>false</ScaleCrop>
  <HeadingPairs>
    <vt:vector size="6" baseType="variant">
      <vt:variant>
        <vt:lpstr>Fonts Used</vt:lpstr>
      </vt:variant>
      <vt:variant>
        <vt:i4>1</vt:i4>
      </vt:variant>
      <vt:variant>
        <vt:lpstr>Theme</vt:lpstr>
      </vt:variant>
      <vt:variant>
        <vt:i4>1</vt:i4>
      </vt:variant>
      <vt:variant>
        <vt:lpstr>Slide Titles</vt:lpstr>
      </vt:variant>
      <vt:variant>
        <vt:i4>11</vt:i4>
      </vt:variant>
    </vt:vector>
  </HeadingPairs>
  <TitlesOfParts>
    <vt:vector size="13" baseType="lpstr">
      <vt:lpstr>Calibri</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Colorado Oil &amp; Gas Conservation Commission</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RoyC</dc:creator>
  <cp:lastModifiedBy>Costa, Ryan</cp:lastModifiedBy>
  <cp:revision>28</cp:revision>
  <dcterms:created xsi:type="dcterms:W3CDTF">2023-07-27T21:30:37Z</dcterms:created>
  <dcterms:modified xsi:type="dcterms:W3CDTF">2024-11-15T20:51:40Z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reated">
    <vt:filetime>2023-07-26T00:00:00Z</vt:filetime>
  </property>
  <property fmtid="{D5CDD505-2E9C-101B-9397-08002B2CF9AE}" pid="3" name="Creator">
    <vt:lpwstr>Acrobat PDFMaker 11 for PowerPoint</vt:lpwstr>
  </property>
  <property fmtid="{D5CDD505-2E9C-101B-9397-08002B2CF9AE}" pid="4" name="LastSaved">
    <vt:filetime>2023-07-27T00:00:00Z</vt:filetime>
  </property>
  <property fmtid="{D5CDD505-2E9C-101B-9397-08002B2CF9AE}" pid="5" name="Producer">
    <vt:lpwstr>Adobe PDF Library 11.0</vt:lpwstr>
  </property>
</Properties>
</file>